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51"/>
  </p:notesMasterIdLst>
  <p:sldIdLst>
    <p:sldId id="256" r:id="rId3"/>
    <p:sldId id="259" r:id="rId4"/>
    <p:sldId id="260" r:id="rId5"/>
    <p:sldId id="261" r:id="rId6"/>
    <p:sldId id="433" r:id="rId7"/>
    <p:sldId id="399" r:id="rId8"/>
    <p:sldId id="408" r:id="rId9"/>
    <p:sldId id="427" r:id="rId10"/>
    <p:sldId id="430" r:id="rId11"/>
    <p:sldId id="429" r:id="rId12"/>
    <p:sldId id="431" r:id="rId13"/>
    <p:sldId id="443" r:id="rId14"/>
    <p:sldId id="446" r:id="rId15"/>
    <p:sldId id="428" r:id="rId16"/>
    <p:sldId id="402" r:id="rId17"/>
    <p:sldId id="403" r:id="rId18"/>
    <p:sldId id="442" r:id="rId19"/>
    <p:sldId id="404" r:id="rId20"/>
    <p:sldId id="444" r:id="rId21"/>
    <p:sldId id="394" r:id="rId22"/>
    <p:sldId id="395" r:id="rId23"/>
    <p:sldId id="396" r:id="rId24"/>
    <p:sldId id="397" r:id="rId25"/>
    <p:sldId id="434" r:id="rId26"/>
    <p:sldId id="435" r:id="rId27"/>
    <p:sldId id="436" r:id="rId28"/>
    <p:sldId id="440" r:id="rId29"/>
    <p:sldId id="438" r:id="rId30"/>
    <p:sldId id="439" r:id="rId31"/>
    <p:sldId id="441" r:id="rId32"/>
    <p:sldId id="409" r:id="rId33"/>
    <p:sldId id="411" r:id="rId34"/>
    <p:sldId id="413" r:id="rId35"/>
    <p:sldId id="414" r:id="rId36"/>
    <p:sldId id="420" r:id="rId37"/>
    <p:sldId id="421" r:id="rId38"/>
    <p:sldId id="445" r:id="rId39"/>
    <p:sldId id="432" r:id="rId40"/>
    <p:sldId id="400" r:id="rId41"/>
    <p:sldId id="405" r:id="rId42"/>
    <p:sldId id="406" r:id="rId43"/>
    <p:sldId id="412" r:id="rId44"/>
    <p:sldId id="448" r:id="rId45"/>
    <p:sldId id="422" r:id="rId46"/>
    <p:sldId id="423" r:id="rId47"/>
    <p:sldId id="447" r:id="rId48"/>
    <p:sldId id="286" r:id="rId49"/>
    <p:sldId id="29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05EEDC-321A-601B-6195-D86DC0B062BF}" name="Kevin Golembiewski" initials="KG" userId="ab262ee0044f4ed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6" autoAdjust="0"/>
    <p:restoredTop sz="86759" autoAdjust="0"/>
  </p:normalViewPr>
  <p:slideViewPr>
    <p:cSldViewPr snapToGrid="0">
      <p:cViewPr varScale="1">
        <p:scale>
          <a:sx n="88" d="100"/>
          <a:sy n="88" d="100"/>
        </p:scale>
        <p:origin x="162" y="96"/>
      </p:cViewPr>
      <p:guideLst/>
    </p:cSldViewPr>
  </p:slideViewPr>
  <p:outlineViewPr>
    <p:cViewPr>
      <p:scale>
        <a:sx n="33" d="100"/>
        <a:sy n="33" d="100"/>
      </p:scale>
      <p:origin x="0" y="-52987"/>
    </p:cViewPr>
  </p:outlineViewPr>
  <p:notesTextViewPr>
    <p:cViewPr>
      <p:scale>
        <a:sx n="1" d="1"/>
        <a:sy n="1" d="1"/>
      </p:scale>
      <p:origin x="0" y="0"/>
    </p:cViewPr>
  </p:notesTextViewPr>
  <p:sorterViewPr>
    <p:cViewPr>
      <p:scale>
        <a:sx n="100" d="100"/>
        <a:sy n="100" d="100"/>
      </p:scale>
      <p:origin x="0" y="-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8/10/relationships/authors" Target="author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EEE58-88A3-4C0D-8B5D-183B4FACA74E}" type="datetimeFigureOut">
              <a:rPr lang="en-US" smtClean="0"/>
              <a:t>6/1/2023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A178C-8EDD-41F4-BFD9-EBEE0E8F00C9}" type="slidenum">
              <a:rPr lang="en-US" smtClean="0"/>
              <a:t>‹#›</a:t>
            </a:fld>
            <a:endParaRPr lang="en-US" dirty="0"/>
          </a:p>
        </p:txBody>
      </p:sp>
    </p:spTree>
    <p:extLst>
      <p:ext uri="{BB962C8B-B14F-4D97-AF65-F5344CB8AC3E}">
        <p14:creationId xmlns:p14="http://schemas.microsoft.com/office/powerpoint/2010/main" val="308642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a:t>
            </a:fld>
            <a:endParaRPr lang="en-US" dirty="0"/>
          </a:p>
        </p:txBody>
      </p:sp>
    </p:spTree>
    <p:extLst>
      <p:ext uri="{BB962C8B-B14F-4D97-AF65-F5344CB8AC3E}">
        <p14:creationId xmlns:p14="http://schemas.microsoft.com/office/powerpoint/2010/main" val="276873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42</a:t>
            </a:fld>
            <a:endParaRPr lang="en-US" dirty="0"/>
          </a:p>
        </p:txBody>
      </p:sp>
    </p:spTree>
    <p:extLst>
      <p:ext uri="{BB962C8B-B14F-4D97-AF65-F5344CB8AC3E}">
        <p14:creationId xmlns:p14="http://schemas.microsoft.com/office/powerpoint/2010/main" val="128585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A178C-8EDD-41F4-BFD9-EBEE0E8F00C9}" type="slidenum">
              <a:rPr lang="en-US" smtClean="0"/>
              <a:t>46</a:t>
            </a:fld>
            <a:endParaRPr lang="en-US" dirty="0"/>
          </a:p>
        </p:txBody>
      </p:sp>
    </p:spTree>
    <p:extLst>
      <p:ext uri="{BB962C8B-B14F-4D97-AF65-F5344CB8AC3E}">
        <p14:creationId xmlns:p14="http://schemas.microsoft.com/office/powerpoint/2010/main" val="305522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99BD1-A799-4473-A9C9-C70E2EFFAF78}" type="slidenum">
              <a:rPr lang="en-US" smtClean="0"/>
              <a:t>48</a:t>
            </a:fld>
            <a:endParaRPr lang="en-US" dirty="0"/>
          </a:p>
        </p:txBody>
      </p:sp>
    </p:spTree>
    <p:extLst>
      <p:ext uri="{BB962C8B-B14F-4D97-AF65-F5344CB8AC3E}">
        <p14:creationId xmlns:p14="http://schemas.microsoft.com/office/powerpoint/2010/main" val="140748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4</a:t>
            </a:fld>
            <a:endParaRPr lang="en-US" dirty="0"/>
          </a:p>
        </p:txBody>
      </p:sp>
    </p:spTree>
    <p:extLst>
      <p:ext uri="{BB962C8B-B14F-4D97-AF65-F5344CB8AC3E}">
        <p14:creationId xmlns:p14="http://schemas.microsoft.com/office/powerpoint/2010/main" val="48307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and district assessments – make sure you understand the scores. What do they mean? Ask lots of questions until you understand what the numbers mean. Many IEP teams say things like “they gained 13 points” what does that equate to?</a:t>
            </a:r>
          </a:p>
          <a:p>
            <a:endParaRPr lang="en-US" dirty="0"/>
          </a:p>
          <a:p>
            <a:r>
              <a:rPr lang="en-US" dirty="0"/>
              <a:t>Classroom tests and student work products – remember some of this is subjective. How much help did they require to pass those tests? </a:t>
            </a:r>
          </a:p>
          <a:p>
            <a:endParaRPr lang="en-US" dirty="0"/>
          </a:p>
          <a:p>
            <a:r>
              <a:rPr lang="en-US" dirty="0"/>
              <a:t>Interviews with student, teachers and parents – ask open ended questions – especially of the student. If the student says a lot of “I don’t know” then they need to be exposed to more possibilities, and experiences to determine what they do like. Students with the most significant disabilities may need the “Discover Process”. There are free trainings for school districts through Project 10.</a:t>
            </a:r>
          </a:p>
          <a:p>
            <a:endParaRPr lang="en-US" dirty="0"/>
          </a:p>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8</a:t>
            </a:fld>
            <a:endParaRPr lang="en-US" dirty="0"/>
          </a:p>
        </p:txBody>
      </p:sp>
    </p:spTree>
    <p:extLst>
      <p:ext uri="{BB962C8B-B14F-4D97-AF65-F5344CB8AC3E}">
        <p14:creationId xmlns:p14="http://schemas.microsoft.com/office/powerpoint/2010/main" val="256213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11</a:t>
            </a:fld>
            <a:endParaRPr lang="en-US" dirty="0"/>
          </a:p>
        </p:txBody>
      </p:sp>
    </p:spTree>
    <p:extLst>
      <p:ext uri="{BB962C8B-B14F-4D97-AF65-F5344CB8AC3E}">
        <p14:creationId xmlns:p14="http://schemas.microsoft.com/office/powerpoint/2010/main" val="71084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16</a:t>
            </a:fld>
            <a:endParaRPr lang="en-US" dirty="0"/>
          </a:p>
        </p:txBody>
      </p:sp>
    </p:spTree>
    <p:extLst>
      <p:ext uri="{BB962C8B-B14F-4D97-AF65-F5344CB8AC3E}">
        <p14:creationId xmlns:p14="http://schemas.microsoft.com/office/powerpoint/2010/main" val="97979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with disabilities should be allowed to take risks and make mistakes just like people without disabilities. This is called “Dignity of Risk”. </a:t>
            </a:r>
          </a:p>
          <a:p>
            <a:r>
              <a:rPr lang="en-US" dirty="0"/>
              <a:t>Everyone learns by trial and error. If you find yourself scared of allowing your child, sister, brother or other family member to make mistakes, you are taking away one of the ways all people learn.</a:t>
            </a:r>
          </a:p>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19</a:t>
            </a:fld>
            <a:endParaRPr lang="en-US" dirty="0"/>
          </a:p>
        </p:txBody>
      </p:sp>
    </p:spTree>
    <p:extLst>
      <p:ext uri="{BB962C8B-B14F-4D97-AF65-F5344CB8AC3E}">
        <p14:creationId xmlns:p14="http://schemas.microsoft.com/office/powerpoint/2010/main" val="137964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31</a:t>
            </a:fld>
            <a:endParaRPr lang="en-US" dirty="0"/>
          </a:p>
        </p:txBody>
      </p:sp>
    </p:spTree>
    <p:extLst>
      <p:ext uri="{BB962C8B-B14F-4D97-AF65-F5344CB8AC3E}">
        <p14:creationId xmlns:p14="http://schemas.microsoft.com/office/powerpoint/2010/main" val="241933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37</a:t>
            </a:fld>
            <a:endParaRPr lang="en-US" dirty="0"/>
          </a:p>
        </p:txBody>
      </p:sp>
    </p:spTree>
    <p:extLst>
      <p:ext uri="{BB962C8B-B14F-4D97-AF65-F5344CB8AC3E}">
        <p14:creationId xmlns:p14="http://schemas.microsoft.com/office/powerpoint/2010/main" val="350697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A178C-8EDD-41F4-BFD9-EBEE0E8F00C9}" type="slidenum">
              <a:rPr lang="en-US" smtClean="0"/>
              <a:t>38</a:t>
            </a:fld>
            <a:endParaRPr lang="en-US" dirty="0"/>
          </a:p>
        </p:txBody>
      </p:sp>
    </p:spTree>
    <p:extLst>
      <p:ext uri="{BB962C8B-B14F-4D97-AF65-F5344CB8AC3E}">
        <p14:creationId xmlns:p14="http://schemas.microsoft.com/office/powerpoint/2010/main" val="3180155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BA573A35-8FCE-4473-8ACE-CCA50AEC4F95}" type="datetime1">
              <a:rPr lang="en-US" smtClean="0"/>
              <a:t>6/1/2023</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174360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7AB60B1B-2B15-469A-9C83-D4D989E56199}" type="datetime1">
              <a:rPr lang="en-US" smtClean="0"/>
              <a:t>6/1/2023</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62063444-9B28-486A-861A-9DD7A1407770}" type="slidenum">
              <a:rPr lang="en-US" smtClean="0"/>
              <a:t>‹#›</a:t>
            </a:fld>
            <a:endParaRPr lang="en-US" dirty="0"/>
          </a:p>
        </p:txBody>
      </p:sp>
    </p:spTree>
    <p:extLst>
      <p:ext uri="{BB962C8B-B14F-4D97-AF65-F5344CB8AC3E}">
        <p14:creationId xmlns:p14="http://schemas.microsoft.com/office/powerpoint/2010/main" val="62905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C30CC973-83B3-437D-9661-2AD1E829F42A}" type="datetime1">
              <a:rPr lang="en-US" smtClean="0"/>
              <a:t>6/1/2023</a:t>
            </a:fld>
            <a:endParaRPr lang="en-US" dirty="0"/>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62063444-9B28-486A-861A-9DD7A1407770}" type="slidenum">
              <a:rPr lang="en-US" smtClean="0"/>
              <a:t>‹#›</a:t>
            </a:fld>
            <a:endParaRPr lang="en-US" dirty="0"/>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3182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8B6DB666-203A-4B66-B657-134B7D98B9E6}" type="datetime1">
              <a:rPr lang="en-US" smtClean="0"/>
              <a:t>6/1/2023</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62063444-9B28-486A-861A-9DD7A1407770}" type="slidenum">
              <a:rPr lang="en-US" smtClean="0"/>
              <a:t>‹#›</a:t>
            </a:fld>
            <a:endParaRPr lang="en-US" dirty="0"/>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186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598D9191-4249-4735-A88E-1B89FE3B8B9A}" type="datetime1">
              <a:rPr lang="en-US" smtClean="0"/>
              <a:t>6/1/2023</a:t>
            </a:fld>
            <a:endParaRPr lang="en-US" dirty="0"/>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62063444-9B28-486A-861A-9DD7A1407770}" type="slidenum">
              <a:rPr lang="en-US" smtClean="0"/>
              <a:t>‹#›</a:t>
            </a:fld>
            <a:endParaRPr lang="en-US" dirty="0"/>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36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A5CC7635-0EEC-4399-96E3-5ACFC480F819}" type="datetime1">
              <a:rPr lang="en-US" smtClean="0"/>
              <a:t>6/1/2023</a:t>
            </a:fld>
            <a:endParaRPr lang="en-US" dirty="0"/>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62063444-9B28-486A-861A-9DD7A1407770}" type="slidenum">
              <a:rPr lang="en-US" smtClean="0"/>
              <a:t>‹#›</a:t>
            </a:fld>
            <a:endParaRPr lang="en-US" dirty="0"/>
          </a:p>
        </p:txBody>
      </p:sp>
    </p:spTree>
    <p:extLst>
      <p:ext uri="{BB962C8B-B14F-4D97-AF65-F5344CB8AC3E}">
        <p14:creationId xmlns:p14="http://schemas.microsoft.com/office/powerpoint/2010/main" val="236877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000" b="1" kern="1200" dirty="0" smtClean="0">
                <a:solidFill>
                  <a:srgbClr val="711C1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2336800" y="6019801"/>
            <a:ext cx="1828800" cy="365125"/>
          </a:xfrm>
          <a:prstGeom prst="rect">
            <a:avLst/>
          </a:prstGeom>
        </p:spPr>
        <p:txBody>
          <a:bodyPr/>
          <a:lstStyle/>
          <a:p>
            <a:fld id="{02F94074-D274-4E6A-8F1B-BCB209935C97}" type="datetime1">
              <a:rPr lang="en-US" smtClean="0"/>
              <a:t>6/1/2023</a:t>
            </a:fld>
            <a:endParaRPr lang="en-US" dirty="0"/>
          </a:p>
        </p:txBody>
      </p:sp>
      <p:sp>
        <p:nvSpPr>
          <p:cNvPr id="7" name="Footer Placeholder 4"/>
          <p:cNvSpPr>
            <a:spLocks noGrp="1"/>
          </p:cNvSpPr>
          <p:nvPr>
            <p:ph type="ftr" sz="quarter" idx="11"/>
          </p:nvPr>
        </p:nvSpPr>
        <p:spPr>
          <a:xfrm>
            <a:off x="4267200" y="6019801"/>
            <a:ext cx="5994400" cy="365125"/>
          </a:xfrm>
          <a:prstGeom prst="rect">
            <a:avLst/>
          </a:prstGeom>
        </p:spPr>
        <p:txBody>
          <a:bodyPr/>
          <a:lstStyle/>
          <a:p>
            <a:endParaRPr lang="en-US" dirty="0"/>
          </a:p>
        </p:txBody>
      </p:sp>
      <p:sp>
        <p:nvSpPr>
          <p:cNvPr id="8" name="Slide Number Placeholder 5"/>
          <p:cNvSpPr>
            <a:spLocks noGrp="1"/>
          </p:cNvSpPr>
          <p:nvPr>
            <p:ph type="sldNum" sz="quarter" idx="12"/>
          </p:nvPr>
        </p:nvSpPr>
        <p:spPr>
          <a:xfrm>
            <a:off x="10363200" y="6019801"/>
            <a:ext cx="1219200" cy="365125"/>
          </a:xfrm>
          <a:prstGeom prst="rect">
            <a:avLst/>
          </a:prstGeom>
        </p:spPr>
        <p:txBody>
          <a:bodyPr/>
          <a:lstStyle/>
          <a:p>
            <a:fld id="{62063444-9B28-486A-861A-9DD7A1407770}" type="slidenum">
              <a:rPr lang="en-US" smtClean="0"/>
              <a:t>‹#›</a:t>
            </a:fld>
            <a:endParaRPr lang="en-US" dirty="0"/>
          </a:p>
        </p:txBody>
      </p:sp>
    </p:spTree>
    <p:extLst>
      <p:ext uri="{BB962C8B-B14F-4D97-AF65-F5344CB8AC3E}">
        <p14:creationId xmlns:p14="http://schemas.microsoft.com/office/powerpoint/2010/main" val="3616029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336800" y="6019801"/>
            <a:ext cx="1828800" cy="365125"/>
          </a:xfrm>
          <a:prstGeom prst="rect">
            <a:avLst/>
          </a:prstGeom>
        </p:spPr>
        <p:txBody>
          <a:bodyPr/>
          <a:lstStyle/>
          <a:p>
            <a:fld id="{112869ED-EFE0-437B-A336-CC127D708072}" type="datetime1">
              <a:rPr lang="en-US" smtClean="0"/>
              <a:t>6/1/2023</a:t>
            </a:fld>
            <a:endParaRPr lang="en-US" dirty="0"/>
          </a:p>
        </p:txBody>
      </p:sp>
      <p:sp>
        <p:nvSpPr>
          <p:cNvPr id="6" name="Footer Placeholder 4"/>
          <p:cNvSpPr>
            <a:spLocks noGrp="1"/>
          </p:cNvSpPr>
          <p:nvPr>
            <p:ph type="ftr" sz="quarter" idx="11"/>
          </p:nvPr>
        </p:nvSpPr>
        <p:spPr>
          <a:xfrm>
            <a:off x="4267200" y="6019801"/>
            <a:ext cx="5994400" cy="365125"/>
          </a:xfrm>
          <a:prstGeom prst="rect">
            <a:avLst/>
          </a:prstGeom>
        </p:spPr>
        <p:txBody>
          <a:bodyPr/>
          <a:lstStyle/>
          <a:p>
            <a:endParaRPr lang="en-US" dirty="0"/>
          </a:p>
        </p:txBody>
      </p:sp>
      <p:sp>
        <p:nvSpPr>
          <p:cNvPr id="7" name="Slide Number Placeholder 5"/>
          <p:cNvSpPr>
            <a:spLocks noGrp="1"/>
          </p:cNvSpPr>
          <p:nvPr>
            <p:ph type="sldNum" sz="quarter" idx="12"/>
          </p:nvPr>
        </p:nvSpPr>
        <p:spPr>
          <a:xfrm>
            <a:off x="10363200" y="6019801"/>
            <a:ext cx="1219200" cy="365125"/>
          </a:xfrm>
          <a:prstGeom prst="rect">
            <a:avLst/>
          </a:prstGeom>
        </p:spPr>
        <p:txBody>
          <a:bodyPr/>
          <a:lstStyle/>
          <a:p>
            <a:fld id="{62063444-9B28-486A-861A-9DD7A1407770}" type="slidenum">
              <a:rPr lang="en-US" smtClean="0"/>
              <a:t>‹#›</a:t>
            </a:fld>
            <a:endParaRPr lang="en-US" dirty="0"/>
          </a:p>
        </p:txBody>
      </p:sp>
    </p:spTree>
    <p:extLst>
      <p:ext uri="{BB962C8B-B14F-4D97-AF65-F5344CB8AC3E}">
        <p14:creationId xmlns:p14="http://schemas.microsoft.com/office/powerpoint/2010/main" val="108723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15FDF81F-7720-4839-86A9-0C95B0C15B22}" type="datetime1">
              <a:rPr lang="en-US" smtClean="0"/>
              <a:t>6/1/2023</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75997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7C5BCD8B-8836-451D-9FD9-0D5096394D2C}" type="datetime1">
              <a:rPr lang="en-US" smtClean="0"/>
              <a:t>6/1/2023</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343577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DBB66FC3-1788-4C27-8794-6973D78B6AD2}" type="datetime1">
              <a:rPr lang="en-US" smtClean="0"/>
              <a:t>6/1/2023</a:t>
            </a:fld>
            <a:endParaRPr lang="en-US" dirty="0"/>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FB167CF1-762D-4EF7-970E-A7844CC3CF49}" type="slidenum">
              <a:rPr lang="en-US" smtClean="0"/>
              <a:t>‹#›</a:t>
            </a:fld>
            <a:endParaRPr lang="en-US" dirty="0"/>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397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9D95D3D3-43CC-49BB-B21C-C6CE9EF278B1}" type="datetime1">
              <a:rPr lang="en-US" smtClean="0"/>
              <a:t>6/1/2023</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FB167CF1-762D-4EF7-970E-A7844CC3CF49}" type="slidenum">
              <a:rPr lang="en-US" smtClean="0"/>
              <a:t>‹#›</a:t>
            </a:fld>
            <a:endParaRPr lang="en-US" dirty="0"/>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84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35DD7767-F71E-42BE-9948-4FB111E0176D}" type="datetime1">
              <a:rPr lang="en-US" smtClean="0"/>
              <a:t>6/1/2023</a:t>
            </a:fld>
            <a:endParaRPr lang="en-US" dirty="0"/>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FB167CF1-762D-4EF7-970E-A7844CC3CF49}" type="slidenum">
              <a:rPr lang="en-US" smtClean="0"/>
              <a:t>‹#›</a:t>
            </a:fld>
            <a:endParaRPr lang="en-US" dirty="0"/>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89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C18D7FC5-4AFA-4250-84C7-81EC7E355726}" type="datetime1">
              <a:rPr lang="en-US" smtClean="0"/>
              <a:t>6/1/2023</a:t>
            </a:fld>
            <a:endParaRPr lang="en-US" dirty="0"/>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FB167CF1-762D-4EF7-970E-A7844CC3CF49}" type="slidenum">
              <a:rPr lang="en-US" smtClean="0"/>
              <a:t>‹#›</a:t>
            </a:fld>
            <a:endParaRPr lang="en-US" dirty="0"/>
          </a:p>
        </p:txBody>
      </p:sp>
    </p:spTree>
    <p:extLst>
      <p:ext uri="{BB962C8B-B14F-4D97-AF65-F5344CB8AC3E}">
        <p14:creationId xmlns:p14="http://schemas.microsoft.com/office/powerpoint/2010/main" val="37170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F7303BE8-B43F-410D-BE94-E55EA693A274}" type="datetime1">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31388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849F9A24-7700-4756-9743-C537EA6787DA}" type="datetime1">
              <a:rPr lang="en-US" smtClean="0"/>
              <a:t>6/1/2023</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62063444-9B28-486A-861A-9DD7A1407770}" type="slidenum">
              <a:rPr lang="en-US" smtClean="0"/>
              <a:t>‹#›</a:t>
            </a:fld>
            <a:endParaRPr lang="en-US" dirty="0"/>
          </a:p>
        </p:txBody>
      </p:sp>
    </p:spTree>
    <p:extLst>
      <p:ext uri="{BB962C8B-B14F-4D97-AF65-F5344CB8AC3E}">
        <p14:creationId xmlns:p14="http://schemas.microsoft.com/office/powerpoint/2010/main" val="226791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F96542D-A71A-4B20-832B-9EF18C8C5F02}" type="datetime1">
              <a:rPr lang="en-US" smtClean="0"/>
              <a:t>6/1/2023</a:t>
            </a:fld>
            <a:endParaRPr lang="en-US" dirty="0"/>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FB167CF1-762D-4EF7-970E-A7844CC3CF49}" type="slidenum">
              <a:rPr lang="en-US" smtClean="0"/>
              <a:t>‹#›</a:t>
            </a:fld>
            <a:endParaRPr lang="en-US" dirty="0"/>
          </a:p>
        </p:txBody>
      </p:sp>
    </p:spTree>
    <p:extLst>
      <p:ext uri="{BB962C8B-B14F-4D97-AF65-F5344CB8AC3E}">
        <p14:creationId xmlns:p14="http://schemas.microsoft.com/office/powerpoint/2010/main" val="2048135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EDD385D6-072A-4258-BF21-B7960AFF0FFB}" type="datetime1">
              <a:rPr lang="en-US" smtClean="0"/>
              <a:t>6/1/2023</a:t>
            </a:fld>
            <a:endParaRPr lang="en-US" dirty="0"/>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62063444-9B28-486A-861A-9DD7A1407770}" type="slidenum">
              <a:rPr lang="en-US" smtClean="0"/>
              <a:t>‹#›</a:t>
            </a:fld>
            <a:endParaRPr lang="en-US" dirty="0"/>
          </a:p>
        </p:txBody>
      </p:sp>
    </p:spTree>
    <p:extLst>
      <p:ext uri="{BB962C8B-B14F-4D97-AF65-F5344CB8AC3E}">
        <p14:creationId xmlns:p14="http://schemas.microsoft.com/office/powerpoint/2010/main" val="7519031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roject10.info/DPage.php?ID=146"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project10.info/DPage.php?ID=14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project10.info/DPage.php?ID=319#NS105"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disabilityrightsflorida.org/podcast/story/episode_5_supported_decision_making"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beessgsw.org/#/spp/institution/public/"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freepngimg.com/png/95038-question-yellow-tag-facial-expression-carto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disabilityrightsflorida.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project10.info/DPage.php?ID=146"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8A02-87ED-454C-9073-FE2DEA0D52F0}"/>
              </a:ext>
            </a:extLst>
          </p:cNvPr>
          <p:cNvSpPr>
            <a:spLocks noGrp="1"/>
          </p:cNvSpPr>
          <p:nvPr>
            <p:ph type="ctrTitle"/>
          </p:nvPr>
        </p:nvSpPr>
        <p:spPr>
          <a:xfrm>
            <a:off x="6518711" y="2529986"/>
            <a:ext cx="4165600" cy="1798027"/>
          </a:xfrm>
        </p:spPr>
        <p:txBody>
          <a:bodyPr>
            <a:noAutofit/>
          </a:bodyPr>
          <a:lstStyle/>
          <a:p>
            <a:r>
              <a:rPr lang="en-US" sz="3600" b="1" dirty="0"/>
              <a:t>How To Get Better Outcomes For Your Child, Transition Planning Starts Early!</a:t>
            </a:r>
            <a:endParaRPr lang="en-US" sz="6000" b="1" dirty="0"/>
          </a:p>
        </p:txBody>
      </p:sp>
      <p:sp>
        <p:nvSpPr>
          <p:cNvPr id="3" name="Subtitle 2">
            <a:extLst>
              <a:ext uri="{FF2B5EF4-FFF2-40B4-BE49-F238E27FC236}">
                <a16:creationId xmlns:a16="http://schemas.microsoft.com/office/drawing/2014/main" id="{E26F83DB-8F37-4A9F-851D-8933BA27E541}"/>
              </a:ext>
            </a:extLst>
          </p:cNvPr>
          <p:cNvSpPr>
            <a:spLocks noGrp="1"/>
          </p:cNvSpPr>
          <p:nvPr>
            <p:ph type="subTitle" idx="1"/>
          </p:nvPr>
        </p:nvSpPr>
        <p:spPr>
          <a:xfrm>
            <a:off x="6346771" y="4542529"/>
            <a:ext cx="4337540" cy="1666874"/>
          </a:xfrm>
        </p:spPr>
        <p:txBody>
          <a:bodyPr>
            <a:normAutofit lnSpcReduction="10000"/>
          </a:bodyPr>
          <a:lstStyle/>
          <a:p>
            <a:r>
              <a:rPr lang="en-US" dirty="0"/>
              <a:t>June 9, 2023</a:t>
            </a:r>
          </a:p>
          <a:p>
            <a:r>
              <a:rPr lang="en-US" dirty="0"/>
              <a:t>1:30-2:30 pm</a:t>
            </a:r>
          </a:p>
          <a:p>
            <a:r>
              <a:rPr lang="en-US" dirty="0"/>
              <a:t>April Katine</a:t>
            </a:r>
          </a:p>
        </p:txBody>
      </p:sp>
      <p:sp>
        <p:nvSpPr>
          <p:cNvPr id="4" name="Slide Number Placeholder 3">
            <a:extLst>
              <a:ext uri="{FF2B5EF4-FFF2-40B4-BE49-F238E27FC236}">
                <a16:creationId xmlns:a16="http://schemas.microsoft.com/office/drawing/2014/main" id="{634FCE42-0759-4CD3-0119-50C129B0D5DB}"/>
              </a:ext>
            </a:extLst>
          </p:cNvPr>
          <p:cNvSpPr>
            <a:spLocks noGrp="1"/>
          </p:cNvSpPr>
          <p:nvPr>
            <p:ph type="sldNum" sz="quarter" idx="12"/>
          </p:nvPr>
        </p:nvSpPr>
        <p:spPr/>
        <p:txBody>
          <a:bodyPr/>
          <a:lstStyle/>
          <a:p>
            <a:fld id="{FB167CF1-762D-4EF7-970E-A7844CC3CF49}" type="slidenum">
              <a:rPr lang="en-US" smtClean="0"/>
              <a:t>1</a:t>
            </a:fld>
            <a:endParaRPr lang="en-US" dirty="0"/>
          </a:p>
        </p:txBody>
      </p:sp>
    </p:spTree>
    <p:extLst>
      <p:ext uri="{BB962C8B-B14F-4D97-AF65-F5344CB8AC3E}">
        <p14:creationId xmlns:p14="http://schemas.microsoft.com/office/powerpoint/2010/main" val="25669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DC21-ABE7-90B3-D8E1-87E47F5A1995}"/>
              </a:ext>
            </a:extLst>
          </p:cNvPr>
          <p:cNvSpPr>
            <a:spLocks noGrp="1"/>
          </p:cNvSpPr>
          <p:nvPr>
            <p:ph type="title"/>
          </p:nvPr>
        </p:nvSpPr>
        <p:spPr/>
        <p:txBody>
          <a:bodyPr/>
          <a:lstStyle/>
          <a:p>
            <a:r>
              <a:rPr lang="en-US" dirty="0"/>
              <a:t>Formal Assessments</a:t>
            </a:r>
          </a:p>
        </p:txBody>
      </p:sp>
      <p:sp>
        <p:nvSpPr>
          <p:cNvPr id="3" name="Content Placeholder 2">
            <a:extLst>
              <a:ext uri="{FF2B5EF4-FFF2-40B4-BE49-F238E27FC236}">
                <a16:creationId xmlns:a16="http://schemas.microsoft.com/office/drawing/2014/main" id="{7F5E21E9-9F0B-34AF-5F83-77078FE1EC93}"/>
              </a:ext>
            </a:extLst>
          </p:cNvPr>
          <p:cNvSpPr>
            <a:spLocks noGrp="1"/>
          </p:cNvSpPr>
          <p:nvPr>
            <p:ph idx="1"/>
          </p:nvPr>
        </p:nvSpPr>
        <p:spPr/>
        <p:txBody>
          <a:bodyPr/>
          <a:lstStyle/>
          <a:p>
            <a:pPr marL="0" indent="0">
              <a:spcAft>
                <a:spcPts val="0"/>
              </a:spcAft>
              <a:buNone/>
            </a:pPr>
            <a:r>
              <a:rPr lang="en-US" sz="2200" dirty="0">
                <a:effectLst/>
              </a:rPr>
              <a:t>Some </a:t>
            </a:r>
            <a:r>
              <a:rPr lang="en-US" sz="2200" dirty="0"/>
              <a:t>e</a:t>
            </a:r>
            <a:r>
              <a:rPr lang="en-US" sz="2200" dirty="0">
                <a:effectLst/>
              </a:rPr>
              <a:t>xamples of formal transition information:</a:t>
            </a:r>
          </a:p>
          <a:p>
            <a:pPr>
              <a:spcAft>
                <a:spcPts val="0"/>
              </a:spcAft>
            </a:pPr>
            <a:r>
              <a:rPr lang="en-US" sz="2200" dirty="0"/>
              <a:t>Florida Assessment of Student Thinking (FAST)</a:t>
            </a:r>
          </a:p>
          <a:p>
            <a:pPr>
              <a:spcAft>
                <a:spcPts val="0"/>
              </a:spcAft>
            </a:pPr>
            <a:r>
              <a:rPr lang="en-US" sz="2200" dirty="0"/>
              <a:t>Florida Standards Alternate Assessment (FSAA)</a:t>
            </a:r>
          </a:p>
          <a:p>
            <a:pPr>
              <a:spcAft>
                <a:spcPts val="0"/>
              </a:spcAft>
            </a:pPr>
            <a:r>
              <a:rPr lang="en-US" sz="2200" dirty="0"/>
              <a:t>College Entrance Test</a:t>
            </a:r>
          </a:p>
          <a:p>
            <a:pPr>
              <a:spcAft>
                <a:spcPts val="0"/>
              </a:spcAft>
            </a:pPr>
            <a:r>
              <a:rPr lang="en-US" sz="2200" dirty="0"/>
              <a:t>Preliminary Scholastic Aptitude Test (PSAT)</a:t>
            </a:r>
          </a:p>
          <a:p>
            <a:pPr>
              <a:spcAft>
                <a:spcPts val="0"/>
              </a:spcAft>
            </a:pPr>
            <a:r>
              <a:rPr lang="en-US" sz="2200" dirty="0"/>
              <a:t>American College Test (ACT)</a:t>
            </a:r>
          </a:p>
          <a:p>
            <a:pPr>
              <a:spcAft>
                <a:spcPts val="0"/>
              </a:spcAft>
            </a:pPr>
            <a:r>
              <a:rPr lang="en-US" sz="2200" dirty="0"/>
              <a:t>College Placement Test (CPT)</a:t>
            </a:r>
          </a:p>
          <a:p>
            <a:pPr>
              <a:spcAft>
                <a:spcPts val="0"/>
              </a:spcAft>
            </a:pPr>
            <a:r>
              <a:rPr lang="en-US" sz="2200" dirty="0"/>
              <a:t>Transition Planning Inventory</a:t>
            </a:r>
          </a:p>
          <a:p>
            <a:pPr>
              <a:spcAft>
                <a:spcPts val="0"/>
              </a:spcAft>
            </a:pPr>
            <a:r>
              <a:rPr lang="en-US" sz="2200" dirty="0"/>
              <a:t>Brigance Transition Skills Inventory</a:t>
            </a:r>
          </a:p>
          <a:p>
            <a:pPr marL="0" indent="0">
              <a:buNone/>
            </a:pPr>
            <a:r>
              <a:rPr lang="en-US" sz="2400" dirty="0"/>
              <a:t>Source: Project 10 </a:t>
            </a:r>
            <a:r>
              <a:rPr lang="en-US" sz="2400" dirty="0">
                <a:hlinkClick r:id="rId2"/>
              </a:rPr>
              <a:t>http://project10.info/DPage.php?ID=146</a:t>
            </a:r>
            <a:r>
              <a:rPr lang="en-US" sz="2400" dirty="0"/>
              <a:t> </a:t>
            </a:r>
          </a:p>
          <a:p>
            <a:pPr marL="0" indent="0">
              <a:buNone/>
            </a:pPr>
            <a:endParaRPr lang="en-US" dirty="0"/>
          </a:p>
        </p:txBody>
      </p:sp>
      <p:sp>
        <p:nvSpPr>
          <p:cNvPr id="4" name="Slide Number Placeholder 3">
            <a:extLst>
              <a:ext uri="{FF2B5EF4-FFF2-40B4-BE49-F238E27FC236}">
                <a16:creationId xmlns:a16="http://schemas.microsoft.com/office/drawing/2014/main" id="{331AE7C2-F90E-C019-6928-067BE7D54B94}"/>
              </a:ext>
            </a:extLst>
          </p:cNvPr>
          <p:cNvSpPr>
            <a:spLocks noGrp="1"/>
          </p:cNvSpPr>
          <p:nvPr>
            <p:ph type="sldNum" sz="quarter" idx="12"/>
          </p:nvPr>
        </p:nvSpPr>
        <p:spPr/>
        <p:txBody>
          <a:bodyPr/>
          <a:lstStyle/>
          <a:p>
            <a:fld id="{FB167CF1-762D-4EF7-970E-A7844CC3CF49}" type="slidenum">
              <a:rPr lang="en-US" smtClean="0"/>
              <a:t>10</a:t>
            </a:fld>
            <a:endParaRPr lang="en-US" dirty="0"/>
          </a:p>
        </p:txBody>
      </p:sp>
    </p:spTree>
    <p:extLst>
      <p:ext uri="{BB962C8B-B14F-4D97-AF65-F5344CB8AC3E}">
        <p14:creationId xmlns:p14="http://schemas.microsoft.com/office/powerpoint/2010/main" val="203692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7266-B4A8-3427-8C7B-5A22B0CCD96F}"/>
              </a:ext>
            </a:extLst>
          </p:cNvPr>
          <p:cNvSpPr>
            <a:spLocks noGrp="1"/>
          </p:cNvSpPr>
          <p:nvPr>
            <p:ph type="title"/>
          </p:nvPr>
        </p:nvSpPr>
        <p:spPr/>
        <p:txBody>
          <a:bodyPr/>
          <a:lstStyle/>
          <a:p>
            <a:r>
              <a:rPr lang="en-US" dirty="0"/>
              <a:t>Informal Assessments</a:t>
            </a:r>
          </a:p>
        </p:txBody>
      </p:sp>
      <p:sp>
        <p:nvSpPr>
          <p:cNvPr id="3" name="Content Placeholder 2">
            <a:extLst>
              <a:ext uri="{FF2B5EF4-FFF2-40B4-BE49-F238E27FC236}">
                <a16:creationId xmlns:a16="http://schemas.microsoft.com/office/drawing/2014/main" id="{19424FC4-4887-F251-3AED-473437748ECF}"/>
              </a:ext>
            </a:extLst>
          </p:cNvPr>
          <p:cNvSpPr>
            <a:spLocks noGrp="1"/>
          </p:cNvSpPr>
          <p:nvPr>
            <p:ph idx="1"/>
          </p:nvPr>
        </p:nvSpPr>
        <p:spPr/>
        <p:txBody>
          <a:bodyPr/>
          <a:lstStyle/>
          <a:p>
            <a:pPr marL="0" indent="0" algn="l">
              <a:buNone/>
            </a:pPr>
            <a:r>
              <a:rPr lang="en-US" sz="2200" dirty="0"/>
              <a:t>Informal assessments are not standardized and may include observations, recreation or work-based assessments, inventories, rating scales and interviews. Examples of informal assessments include the following:</a:t>
            </a:r>
          </a:p>
          <a:p>
            <a:pPr marL="742950" lvl="1" indent="-285750" algn="l">
              <a:buFont typeface="Arial" panose="020B0604020202020204" pitchFamily="34" charset="0"/>
              <a:buChar char="•"/>
            </a:pPr>
            <a:r>
              <a:rPr lang="en-US" dirty="0"/>
              <a:t>Curriculum-based, teacher-made tests</a:t>
            </a:r>
          </a:p>
          <a:p>
            <a:pPr marL="742950" lvl="1" indent="-285750" algn="l">
              <a:buFont typeface="Arial" panose="020B0604020202020204" pitchFamily="34" charset="0"/>
              <a:buChar char="•"/>
            </a:pPr>
            <a:r>
              <a:rPr lang="en-US" dirty="0"/>
              <a:t>Interest inventories</a:t>
            </a:r>
          </a:p>
          <a:p>
            <a:pPr marL="742950" lvl="1" indent="-285750" algn="l">
              <a:buFont typeface="Arial" panose="020B0604020202020204" pitchFamily="34" charset="0"/>
              <a:buChar char="•"/>
            </a:pPr>
            <a:r>
              <a:rPr lang="en-US" dirty="0"/>
              <a:t>Observations</a:t>
            </a:r>
          </a:p>
          <a:p>
            <a:pPr marL="742950" lvl="1" indent="-285750" algn="l">
              <a:buFont typeface="Arial" panose="020B0604020202020204" pitchFamily="34" charset="0"/>
              <a:buChar char="•"/>
            </a:pPr>
            <a:r>
              <a:rPr lang="en-US" dirty="0"/>
              <a:t>Questionnaires</a:t>
            </a:r>
          </a:p>
          <a:p>
            <a:pPr marL="742950" lvl="1" indent="-285750" algn="l">
              <a:buFont typeface="Arial" panose="020B0604020202020204" pitchFamily="34" charset="0"/>
              <a:buChar char="•"/>
            </a:pPr>
            <a:r>
              <a:rPr lang="en-US" dirty="0"/>
              <a:t>Situational assessments</a:t>
            </a:r>
          </a:p>
          <a:p>
            <a:pPr marL="742950" lvl="1" indent="-285750" algn="l">
              <a:buFont typeface="Arial" panose="020B0604020202020204" pitchFamily="34" charset="0"/>
              <a:buChar char="•"/>
            </a:pPr>
            <a:r>
              <a:rPr lang="en-US" dirty="0"/>
              <a:t>Surveys</a:t>
            </a:r>
          </a:p>
          <a:p>
            <a:pPr marL="742950" lvl="1" indent="-285750" algn="l">
              <a:buFont typeface="Arial" panose="020B0604020202020204" pitchFamily="34" charset="0"/>
              <a:buChar char="•"/>
            </a:pPr>
            <a:r>
              <a:rPr lang="en-US" dirty="0"/>
              <a:t>Interviews</a:t>
            </a:r>
          </a:p>
          <a:p>
            <a:pPr marL="742950" lvl="1" indent="-285750" algn="l">
              <a:buFont typeface="Arial" panose="020B0604020202020204" pitchFamily="34" charset="0"/>
              <a:buChar char="•"/>
            </a:pPr>
            <a:r>
              <a:rPr lang="en-US" dirty="0"/>
              <a:t>Checklists</a:t>
            </a:r>
          </a:p>
          <a:p>
            <a:pPr marL="0" indent="0">
              <a:buNone/>
            </a:pPr>
            <a:r>
              <a:rPr lang="en-US" sz="2400" dirty="0"/>
              <a:t>Source: Project 10 </a:t>
            </a:r>
            <a:r>
              <a:rPr lang="en-US" sz="2400" dirty="0">
                <a:hlinkClick r:id="rId3"/>
              </a:rPr>
              <a:t>http://project10.info/DPage.php?ID=146</a:t>
            </a:r>
            <a:r>
              <a:rPr lang="en-US" sz="2400" dirty="0"/>
              <a:t> </a:t>
            </a:r>
          </a:p>
          <a:p>
            <a:pPr marL="0" indent="0">
              <a:buNone/>
            </a:pPr>
            <a:endParaRPr lang="en-US" dirty="0"/>
          </a:p>
        </p:txBody>
      </p:sp>
      <p:sp>
        <p:nvSpPr>
          <p:cNvPr id="4" name="Slide Number Placeholder 3">
            <a:extLst>
              <a:ext uri="{FF2B5EF4-FFF2-40B4-BE49-F238E27FC236}">
                <a16:creationId xmlns:a16="http://schemas.microsoft.com/office/drawing/2014/main" id="{4C11CF8F-53BE-D052-EAE2-8D24BEAA55D9}"/>
              </a:ext>
            </a:extLst>
          </p:cNvPr>
          <p:cNvSpPr>
            <a:spLocks noGrp="1"/>
          </p:cNvSpPr>
          <p:nvPr>
            <p:ph type="sldNum" sz="quarter" idx="12"/>
          </p:nvPr>
        </p:nvSpPr>
        <p:spPr/>
        <p:txBody>
          <a:bodyPr/>
          <a:lstStyle/>
          <a:p>
            <a:fld id="{FB167CF1-762D-4EF7-970E-A7844CC3CF49}" type="slidenum">
              <a:rPr lang="en-US" smtClean="0"/>
              <a:t>11</a:t>
            </a:fld>
            <a:endParaRPr lang="en-US" dirty="0"/>
          </a:p>
        </p:txBody>
      </p:sp>
    </p:spTree>
    <p:extLst>
      <p:ext uri="{BB962C8B-B14F-4D97-AF65-F5344CB8AC3E}">
        <p14:creationId xmlns:p14="http://schemas.microsoft.com/office/powerpoint/2010/main" val="102052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38E0-4BF8-5034-9781-2E6CE3F78264}"/>
              </a:ext>
            </a:extLst>
          </p:cNvPr>
          <p:cNvSpPr>
            <a:spLocks noGrp="1"/>
          </p:cNvSpPr>
          <p:nvPr>
            <p:ph type="title"/>
          </p:nvPr>
        </p:nvSpPr>
        <p:spPr>
          <a:xfrm>
            <a:off x="129862" y="287852"/>
            <a:ext cx="10515600" cy="908783"/>
          </a:xfrm>
        </p:spPr>
        <p:txBody>
          <a:bodyPr>
            <a:normAutofit/>
          </a:bodyPr>
          <a:lstStyle/>
          <a:p>
            <a:r>
              <a:rPr lang="en-US" sz="3600" dirty="0"/>
              <a:t>Students with Significant Cognitive Disabilities</a:t>
            </a:r>
          </a:p>
        </p:txBody>
      </p:sp>
      <p:sp>
        <p:nvSpPr>
          <p:cNvPr id="3" name="Content Placeholder 2">
            <a:extLst>
              <a:ext uri="{FF2B5EF4-FFF2-40B4-BE49-F238E27FC236}">
                <a16:creationId xmlns:a16="http://schemas.microsoft.com/office/drawing/2014/main" id="{3342B885-A694-6735-32BD-C6D5566D0550}"/>
              </a:ext>
            </a:extLst>
          </p:cNvPr>
          <p:cNvSpPr>
            <a:spLocks noGrp="1"/>
          </p:cNvSpPr>
          <p:nvPr>
            <p:ph idx="1"/>
          </p:nvPr>
        </p:nvSpPr>
        <p:spPr/>
        <p:txBody>
          <a:bodyPr/>
          <a:lstStyle/>
          <a:p>
            <a:r>
              <a:rPr lang="en-US" dirty="0"/>
              <a:t>Students with the most significant cognitive disabilities may need a more targeted assessment. Ask about The Discovery Process. If your school district says that they “don’t do that” or know how to do that, have them contact Project 10. They will provide, at no cost to the school, trainings on how to implement the Discovery process.</a:t>
            </a:r>
          </a:p>
          <a:p>
            <a:r>
              <a:rPr lang="en-US" dirty="0">
                <a:hlinkClick r:id="rId2"/>
              </a:rPr>
              <a:t>http://project10.info/DPage.php?ID=319#NS105</a:t>
            </a:r>
            <a:r>
              <a:rPr lang="en-US" dirty="0"/>
              <a:t> </a:t>
            </a:r>
          </a:p>
          <a:p>
            <a:pPr algn="l"/>
            <a:r>
              <a:rPr lang="en-US" dirty="0"/>
              <a:t>Discovery Process for Students in Transition, Part 1: Overview of the Discovery Process in Florida</a:t>
            </a:r>
          </a:p>
          <a:p>
            <a:pPr algn="l"/>
            <a:r>
              <a:rPr lang="en-US" dirty="0"/>
              <a:t>Discovery Process for Students in Transition, Part 2: Developing Florida Discovery Student Profiles, Representational Portfolios, and Visual Résumés</a:t>
            </a:r>
            <a:br>
              <a:rPr lang="en-US" b="1" i="0" dirty="0">
                <a:solidFill>
                  <a:srgbClr val="000000"/>
                </a:solidFill>
                <a:effectLst/>
                <a:latin typeface="Gotham"/>
              </a:rPr>
            </a:br>
            <a:endParaRPr lang="en-US" dirty="0"/>
          </a:p>
        </p:txBody>
      </p:sp>
      <p:sp>
        <p:nvSpPr>
          <p:cNvPr id="4" name="Slide Number Placeholder 3">
            <a:extLst>
              <a:ext uri="{FF2B5EF4-FFF2-40B4-BE49-F238E27FC236}">
                <a16:creationId xmlns:a16="http://schemas.microsoft.com/office/drawing/2014/main" id="{E2C61227-B293-22F8-3FE3-A9EB92EF360E}"/>
              </a:ext>
            </a:extLst>
          </p:cNvPr>
          <p:cNvSpPr>
            <a:spLocks noGrp="1"/>
          </p:cNvSpPr>
          <p:nvPr>
            <p:ph type="sldNum" sz="quarter" idx="12"/>
          </p:nvPr>
        </p:nvSpPr>
        <p:spPr/>
        <p:txBody>
          <a:bodyPr/>
          <a:lstStyle/>
          <a:p>
            <a:fld id="{FB167CF1-762D-4EF7-970E-A7844CC3CF49}" type="slidenum">
              <a:rPr lang="en-US" smtClean="0"/>
              <a:t>12</a:t>
            </a:fld>
            <a:endParaRPr lang="en-US" dirty="0"/>
          </a:p>
        </p:txBody>
      </p:sp>
    </p:spTree>
    <p:extLst>
      <p:ext uri="{BB962C8B-B14F-4D97-AF65-F5344CB8AC3E}">
        <p14:creationId xmlns:p14="http://schemas.microsoft.com/office/powerpoint/2010/main" val="220853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EEF7-B8C0-2AFE-311E-83D84EA2F5DC}"/>
              </a:ext>
            </a:extLst>
          </p:cNvPr>
          <p:cNvSpPr>
            <a:spLocks noGrp="1"/>
          </p:cNvSpPr>
          <p:nvPr>
            <p:ph type="title"/>
          </p:nvPr>
        </p:nvSpPr>
        <p:spPr/>
        <p:txBody>
          <a:bodyPr/>
          <a:lstStyle/>
          <a:p>
            <a:r>
              <a:rPr lang="en-US" dirty="0"/>
              <a:t>What is The Discovery Process?</a:t>
            </a:r>
          </a:p>
        </p:txBody>
      </p:sp>
      <p:sp>
        <p:nvSpPr>
          <p:cNvPr id="3" name="Content Placeholder 2">
            <a:extLst>
              <a:ext uri="{FF2B5EF4-FFF2-40B4-BE49-F238E27FC236}">
                <a16:creationId xmlns:a16="http://schemas.microsoft.com/office/drawing/2014/main" id="{CB34E713-3176-EB61-2971-EE4887E155DA}"/>
              </a:ext>
            </a:extLst>
          </p:cNvPr>
          <p:cNvSpPr>
            <a:spLocks noGrp="1"/>
          </p:cNvSpPr>
          <p:nvPr>
            <p:ph idx="1"/>
          </p:nvPr>
        </p:nvSpPr>
        <p:spPr/>
        <p:txBody>
          <a:bodyPr/>
          <a:lstStyle/>
          <a:p>
            <a:r>
              <a:rPr lang="en-US" dirty="0"/>
              <a:t>The person conducting the Discovery process interviews people familiar with the student, such as family members, teachers, community members.</a:t>
            </a:r>
          </a:p>
          <a:p>
            <a:r>
              <a:rPr lang="en-US" dirty="0"/>
              <a:t>This helps identify the strengths and abilities in the area of work the student already has (i.e., chores, volunteering).</a:t>
            </a:r>
          </a:p>
          <a:p>
            <a:r>
              <a:rPr lang="en-US" dirty="0"/>
              <a:t>Observes and interviews the student in multiple settings.</a:t>
            </a:r>
          </a:p>
          <a:p>
            <a:r>
              <a:rPr lang="en-US" dirty="0"/>
              <a:t>Develops a portfolio of what the student’s interests, abilities and desired employment outcome is.</a:t>
            </a:r>
          </a:p>
          <a:p>
            <a:r>
              <a:rPr lang="en-US" dirty="0"/>
              <a:t>Assists in customizing work-based learning experiences and ultimately provide job carving and employment outcomes for the student.</a:t>
            </a:r>
          </a:p>
        </p:txBody>
      </p:sp>
      <p:sp>
        <p:nvSpPr>
          <p:cNvPr id="4" name="Slide Number Placeholder 3">
            <a:extLst>
              <a:ext uri="{FF2B5EF4-FFF2-40B4-BE49-F238E27FC236}">
                <a16:creationId xmlns:a16="http://schemas.microsoft.com/office/drawing/2014/main" id="{52E2ADE4-001E-06ED-6A31-168244895B64}"/>
              </a:ext>
            </a:extLst>
          </p:cNvPr>
          <p:cNvSpPr>
            <a:spLocks noGrp="1"/>
          </p:cNvSpPr>
          <p:nvPr>
            <p:ph type="sldNum" sz="quarter" idx="12"/>
          </p:nvPr>
        </p:nvSpPr>
        <p:spPr/>
        <p:txBody>
          <a:bodyPr/>
          <a:lstStyle/>
          <a:p>
            <a:fld id="{FB167CF1-762D-4EF7-970E-A7844CC3CF49}" type="slidenum">
              <a:rPr lang="en-US" smtClean="0"/>
              <a:t>13</a:t>
            </a:fld>
            <a:endParaRPr lang="en-US" dirty="0"/>
          </a:p>
        </p:txBody>
      </p:sp>
    </p:spTree>
    <p:extLst>
      <p:ext uri="{BB962C8B-B14F-4D97-AF65-F5344CB8AC3E}">
        <p14:creationId xmlns:p14="http://schemas.microsoft.com/office/powerpoint/2010/main" val="133883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1B48-C96B-F223-CEE5-71FC0086FE1A}"/>
              </a:ext>
            </a:extLst>
          </p:cNvPr>
          <p:cNvSpPr>
            <a:spLocks noGrp="1"/>
          </p:cNvSpPr>
          <p:nvPr>
            <p:ph type="title"/>
          </p:nvPr>
        </p:nvSpPr>
        <p:spPr>
          <a:xfrm>
            <a:off x="839788" y="870200"/>
            <a:ext cx="3932237" cy="1069974"/>
          </a:xfrm>
        </p:spPr>
        <p:txBody>
          <a:bodyPr anchor="b">
            <a:normAutofit/>
          </a:bodyPr>
          <a:lstStyle/>
          <a:p>
            <a:r>
              <a:rPr lang="en-US" sz="3300"/>
              <a:t>High School Begins</a:t>
            </a:r>
          </a:p>
        </p:txBody>
      </p:sp>
      <p:pic>
        <p:nvPicPr>
          <p:cNvPr id="5" name="Picture 4" descr="A person with a disability playing the piano.">
            <a:extLst>
              <a:ext uri="{FF2B5EF4-FFF2-40B4-BE49-F238E27FC236}">
                <a16:creationId xmlns:a16="http://schemas.microsoft.com/office/drawing/2014/main" id="{5A3B05B0-9040-C373-DC90-776ED4A8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2057400"/>
            <a:ext cx="4054184" cy="3811588"/>
          </a:xfrm>
          <a:prstGeom prst="rect">
            <a:avLst/>
          </a:prstGeom>
        </p:spPr>
      </p:pic>
      <p:sp>
        <p:nvSpPr>
          <p:cNvPr id="3" name="Content Placeholder 2">
            <a:extLst>
              <a:ext uri="{FF2B5EF4-FFF2-40B4-BE49-F238E27FC236}">
                <a16:creationId xmlns:a16="http://schemas.microsoft.com/office/drawing/2014/main" id="{C1986CD3-52A9-CF37-29D3-D1611711EF80}"/>
              </a:ext>
            </a:extLst>
          </p:cNvPr>
          <p:cNvSpPr>
            <a:spLocks noGrp="1"/>
          </p:cNvSpPr>
          <p:nvPr>
            <p:ph idx="1"/>
          </p:nvPr>
        </p:nvSpPr>
        <p:spPr>
          <a:xfrm>
            <a:off x="5180012" y="870200"/>
            <a:ext cx="6172200" cy="4998788"/>
          </a:xfrm>
        </p:spPr>
        <p:txBody>
          <a:bodyPr>
            <a:normAutofit/>
          </a:bodyPr>
          <a:lstStyle/>
          <a:p>
            <a:pPr>
              <a:lnSpc>
                <a:spcPct val="100000"/>
              </a:lnSpc>
            </a:pPr>
            <a:r>
              <a:rPr lang="en-US" sz="2000" dirty="0"/>
              <a:t>Age 14 and 15, or earlier if needed, should focus on laying the groundwork for what the student wants to learn. </a:t>
            </a:r>
          </a:p>
          <a:p>
            <a:pPr lvl="1">
              <a:lnSpc>
                <a:spcPct val="100000"/>
              </a:lnSpc>
            </a:pPr>
            <a:r>
              <a:rPr lang="en-US" sz="2000" dirty="0"/>
              <a:t>Electives should be focused on building the student prerequisites for their desired post school outcome.</a:t>
            </a:r>
          </a:p>
          <a:p>
            <a:pPr lvl="1">
              <a:lnSpc>
                <a:spcPct val="100000"/>
              </a:lnSpc>
            </a:pPr>
            <a:r>
              <a:rPr lang="en-US" sz="2000" dirty="0"/>
              <a:t>Examples:</a:t>
            </a:r>
          </a:p>
          <a:p>
            <a:pPr lvl="2">
              <a:lnSpc>
                <a:spcPct val="100000"/>
              </a:lnSpc>
            </a:pPr>
            <a:r>
              <a:rPr lang="en-US" sz="2000" dirty="0"/>
              <a:t>Student is interested in working in the medical field – should take extra classes in science.</a:t>
            </a:r>
          </a:p>
          <a:p>
            <a:pPr lvl="2">
              <a:lnSpc>
                <a:spcPct val="100000"/>
              </a:lnSpc>
            </a:pPr>
            <a:r>
              <a:rPr lang="en-US" sz="2000" dirty="0"/>
              <a:t>Student wants to work in television or the movies – should take drama, chorus keyboarding, computer animation, or TV production.</a:t>
            </a:r>
          </a:p>
          <a:p>
            <a:pPr>
              <a:lnSpc>
                <a:spcPct val="100000"/>
              </a:lnSpc>
            </a:pPr>
            <a:endParaRPr lang="en-US" sz="2000" dirty="0"/>
          </a:p>
        </p:txBody>
      </p:sp>
      <p:sp>
        <p:nvSpPr>
          <p:cNvPr id="4" name="Slide Number Placeholder 3">
            <a:extLst>
              <a:ext uri="{FF2B5EF4-FFF2-40B4-BE49-F238E27FC236}">
                <a16:creationId xmlns:a16="http://schemas.microsoft.com/office/drawing/2014/main" id="{BDB90D99-82AD-1213-3ADA-AA1115461FD5}"/>
              </a:ext>
            </a:extLst>
          </p:cNvPr>
          <p:cNvSpPr>
            <a:spLocks noGrp="1"/>
          </p:cNvSpPr>
          <p:nvPr>
            <p:ph type="sldNum" sz="quarter" idx="12"/>
          </p:nvPr>
        </p:nvSpPr>
        <p:spPr/>
        <p:txBody>
          <a:bodyPr/>
          <a:lstStyle/>
          <a:p>
            <a:fld id="{FB167CF1-762D-4EF7-970E-A7844CC3CF49}" type="slidenum">
              <a:rPr lang="en-US" smtClean="0"/>
              <a:t>14</a:t>
            </a:fld>
            <a:endParaRPr lang="en-US" dirty="0"/>
          </a:p>
        </p:txBody>
      </p:sp>
    </p:spTree>
    <p:extLst>
      <p:ext uri="{BB962C8B-B14F-4D97-AF65-F5344CB8AC3E}">
        <p14:creationId xmlns:p14="http://schemas.microsoft.com/office/powerpoint/2010/main" val="372111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872E-14DA-4AA0-CC99-1F492A7D0A91}"/>
              </a:ext>
            </a:extLst>
          </p:cNvPr>
          <p:cNvSpPr>
            <a:spLocks noGrp="1"/>
          </p:cNvSpPr>
          <p:nvPr>
            <p:ph type="title"/>
          </p:nvPr>
        </p:nvSpPr>
        <p:spPr>
          <a:xfrm>
            <a:off x="132347" y="1"/>
            <a:ext cx="10515600" cy="1315182"/>
          </a:xfrm>
        </p:spPr>
        <p:txBody>
          <a:bodyPr>
            <a:normAutofit/>
          </a:bodyPr>
          <a:lstStyle/>
          <a:p>
            <a:r>
              <a:rPr lang="en-US" dirty="0"/>
              <a:t>What Should the Transition IEP (TIEP) Include? (1 of 2)</a:t>
            </a:r>
          </a:p>
        </p:txBody>
      </p:sp>
      <p:sp>
        <p:nvSpPr>
          <p:cNvPr id="3" name="Content Placeholder 2">
            <a:extLst>
              <a:ext uri="{FF2B5EF4-FFF2-40B4-BE49-F238E27FC236}">
                <a16:creationId xmlns:a16="http://schemas.microsoft.com/office/drawing/2014/main" id="{9A56A544-B962-62ED-BA51-41617127470F}"/>
              </a:ext>
            </a:extLst>
          </p:cNvPr>
          <p:cNvSpPr>
            <a:spLocks noGrp="1"/>
          </p:cNvSpPr>
          <p:nvPr>
            <p:ph idx="1"/>
          </p:nvPr>
        </p:nvSpPr>
        <p:spPr/>
        <p:txBody>
          <a:bodyPr/>
          <a:lstStyle/>
          <a:p>
            <a:pPr marL="0" indent="0">
              <a:buNone/>
            </a:pPr>
            <a:r>
              <a:rPr lang="en-US" dirty="0"/>
              <a:t>The TIEP should include the need for instruction in self-determination</a:t>
            </a:r>
          </a:p>
          <a:p>
            <a:pPr lvl="2"/>
            <a:r>
              <a:rPr lang="en-US" sz="2200" dirty="0"/>
              <a:t>Self-determination skills are those skills that a student needs to manage their own life, such as make your own choices, problems solve issues that come up, set and attain your goals and independently perform in life.</a:t>
            </a:r>
          </a:p>
          <a:p>
            <a:pPr lvl="2"/>
            <a:r>
              <a:rPr lang="en-US" sz="2200" dirty="0"/>
              <a:t>These needed skills should be identified early according to Florida Rule 6A-603028</a:t>
            </a:r>
          </a:p>
          <a:p>
            <a:pPr marL="914400" lvl="2" indent="0">
              <a:buNone/>
            </a:pPr>
            <a:endParaRPr lang="en-US" dirty="0"/>
          </a:p>
        </p:txBody>
      </p:sp>
      <p:pic>
        <p:nvPicPr>
          <p:cNvPr id="5" name="Picture 4" descr="A person with a disability working as a DJ.">
            <a:extLst>
              <a:ext uri="{FF2B5EF4-FFF2-40B4-BE49-F238E27FC236}">
                <a16:creationId xmlns:a16="http://schemas.microsoft.com/office/drawing/2014/main" id="{96AFF9B7-DED8-27C4-8609-E9E933A32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631" y="4062340"/>
            <a:ext cx="3179965" cy="2265558"/>
          </a:xfrm>
          <a:prstGeom prst="rect">
            <a:avLst/>
          </a:prstGeom>
        </p:spPr>
      </p:pic>
      <p:sp>
        <p:nvSpPr>
          <p:cNvPr id="4" name="Slide Number Placeholder 3">
            <a:extLst>
              <a:ext uri="{FF2B5EF4-FFF2-40B4-BE49-F238E27FC236}">
                <a16:creationId xmlns:a16="http://schemas.microsoft.com/office/drawing/2014/main" id="{657A0ABD-DAD0-ACD3-F729-D404FA7F43CE}"/>
              </a:ext>
            </a:extLst>
          </p:cNvPr>
          <p:cNvSpPr>
            <a:spLocks noGrp="1"/>
          </p:cNvSpPr>
          <p:nvPr>
            <p:ph type="sldNum" sz="quarter" idx="12"/>
          </p:nvPr>
        </p:nvSpPr>
        <p:spPr/>
        <p:txBody>
          <a:bodyPr/>
          <a:lstStyle/>
          <a:p>
            <a:fld id="{FB167CF1-762D-4EF7-970E-A7844CC3CF49}" type="slidenum">
              <a:rPr lang="en-US" smtClean="0"/>
              <a:t>15</a:t>
            </a:fld>
            <a:endParaRPr lang="en-US" dirty="0"/>
          </a:p>
        </p:txBody>
      </p:sp>
    </p:spTree>
    <p:extLst>
      <p:ext uri="{BB962C8B-B14F-4D97-AF65-F5344CB8AC3E}">
        <p14:creationId xmlns:p14="http://schemas.microsoft.com/office/powerpoint/2010/main" val="74818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F409-F1B3-F382-5868-4E3E6B2FC59F}"/>
              </a:ext>
            </a:extLst>
          </p:cNvPr>
          <p:cNvSpPr>
            <a:spLocks noGrp="1"/>
          </p:cNvSpPr>
          <p:nvPr>
            <p:ph type="title"/>
          </p:nvPr>
        </p:nvSpPr>
        <p:spPr>
          <a:xfrm>
            <a:off x="839788" y="870200"/>
            <a:ext cx="3932237" cy="1069974"/>
          </a:xfrm>
        </p:spPr>
        <p:txBody>
          <a:bodyPr anchor="b">
            <a:normAutofit/>
          </a:bodyPr>
          <a:lstStyle/>
          <a:p>
            <a:r>
              <a:rPr lang="en-US" sz="2800"/>
              <a:t>What Should the TIEP Include? (2 of 2)</a:t>
            </a:r>
          </a:p>
        </p:txBody>
      </p:sp>
      <p:pic>
        <p:nvPicPr>
          <p:cNvPr id="5" name="Picture 4" descr="A person with a disability working behind a desk.">
            <a:extLst>
              <a:ext uri="{FF2B5EF4-FFF2-40B4-BE49-F238E27FC236}">
                <a16:creationId xmlns:a16="http://schemas.microsoft.com/office/drawing/2014/main" id="{C825CFC2-C34E-502C-677E-EB7366750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7" y="2057400"/>
            <a:ext cx="3932237" cy="3811588"/>
          </a:xfrm>
          <a:prstGeom prst="rect">
            <a:avLst/>
          </a:prstGeom>
        </p:spPr>
      </p:pic>
      <p:sp>
        <p:nvSpPr>
          <p:cNvPr id="3" name="Content Placeholder 2">
            <a:extLst>
              <a:ext uri="{FF2B5EF4-FFF2-40B4-BE49-F238E27FC236}">
                <a16:creationId xmlns:a16="http://schemas.microsoft.com/office/drawing/2014/main" id="{E1FC5D4F-115F-5187-7B02-4282FAC69F7E}"/>
              </a:ext>
            </a:extLst>
          </p:cNvPr>
          <p:cNvSpPr>
            <a:spLocks noGrp="1"/>
          </p:cNvSpPr>
          <p:nvPr>
            <p:ph idx="1"/>
          </p:nvPr>
        </p:nvSpPr>
        <p:spPr>
          <a:xfrm>
            <a:off x="5180012" y="870200"/>
            <a:ext cx="6172200" cy="4998788"/>
          </a:xfrm>
        </p:spPr>
        <p:txBody>
          <a:bodyPr>
            <a:normAutofit lnSpcReduction="10000"/>
          </a:bodyPr>
          <a:lstStyle/>
          <a:p>
            <a:pPr marL="457200" lvl="1" indent="0">
              <a:lnSpc>
                <a:spcPct val="100000"/>
              </a:lnSpc>
              <a:buNone/>
            </a:pPr>
            <a:r>
              <a:rPr lang="en-US" sz="2600" dirty="0"/>
              <a:t>The TIEP should include the following based on the student’s needs:</a:t>
            </a:r>
          </a:p>
          <a:p>
            <a:pPr marL="457200" lvl="1" indent="0">
              <a:lnSpc>
                <a:spcPct val="100000"/>
              </a:lnSpc>
              <a:buNone/>
            </a:pPr>
            <a:endParaRPr lang="en-US" sz="2600" dirty="0"/>
          </a:p>
          <a:p>
            <a:pPr lvl="1">
              <a:lnSpc>
                <a:spcPct val="100000"/>
              </a:lnSpc>
            </a:pPr>
            <a:r>
              <a:rPr lang="en-US" sz="2600" dirty="0"/>
              <a:t>Vocational training and living skills</a:t>
            </a:r>
          </a:p>
          <a:p>
            <a:pPr lvl="1">
              <a:lnSpc>
                <a:spcPct val="100000"/>
              </a:lnSpc>
            </a:pPr>
            <a:r>
              <a:rPr lang="en-US" sz="2600" dirty="0"/>
              <a:t>High school program </a:t>
            </a:r>
          </a:p>
          <a:p>
            <a:pPr lvl="1">
              <a:lnSpc>
                <a:spcPct val="100000"/>
              </a:lnSpc>
            </a:pPr>
            <a:r>
              <a:rPr lang="en-US" sz="2600" dirty="0"/>
              <a:t>Desired post-school outcome</a:t>
            </a:r>
          </a:p>
          <a:p>
            <a:pPr lvl="1">
              <a:lnSpc>
                <a:spcPct val="100000"/>
              </a:lnSpc>
            </a:pPr>
            <a:r>
              <a:rPr lang="en-US" sz="2600" dirty="0"/>
              <a:t>Job training </a:t>
            </a:r>
          </a:p>
          <a:p>
            <a:pPr lvl="1">
              <a:lnSpc>
                <a:spcPct val="100000"/>
              </a:lnSpc>
            </a:pPr>
            <a:r>
              <a:rPr lang="en-US" sz="2600" dirty="0"/>
              <a:t>Post-school adult living</a:t>
            </a:r>
          </a:p>
          <a:p>
            <a:pPr lvl="1">
              <a:lnSpc>
                <a:spcPct val="100000"/>
              </a:lnSpc>
            </a:pPr>
            <a:r>
              <a:rPr lang="en-US" sz="2600" dirty="0"/>
              <a:t>Functional Vocational assessments</a:t>
            </a:r>
          </a:p>
          <a:p>
            <a:pPr lvl="1">
              <a:lnSpc>
                <a:spcPct val="100000"/>
              </a:lnSpc>
            </a:pPr>
            <a:r>
              <a:rPr lang="en-US" sz="2600" dirty="0"/>
              <a:t>Services and who will provide them</a:t>
            </a:r>
          </a:p>
          <a:p>
            <a:pPr lvl="1">
              <a:lnSpc>
                <a:spcPct val="100000"/>
              </a:lnSpc>
            </a:pPr>
            <a:r>
              <a:rPr lang="en-US" sz="2600" dirty="0"/>
              <a:t>Need for an assistive technology device</a:t>
            </a:r>
          </a:p>
          <a:p>
            <a:pPr>
              <a:lnSpc>
                <a:spcPct val="100000"/>
              </a:lnSpc>
            </a:pPr>
            <a:endParaRPr lang="en-US" sz="2600" dirty="0"/>
          </a:p>
        </p:txBody>
      </p:sp>
      <p:sp>
        <p:nvSpPr>
          <p:cNvPr id="4" name="Slide Number Placeholder 3">
            <a:extLst>
              <a:ext uri="{FF2B5EF4-FFF2-40B4-BE49-F238E27FC236}">
                <a16:creationId xmlns:a16="http://schemas.microsoft.com/office/drawing/2014/main" id="{DA207FB2-4176-C5C9-DC89-E43DFED8486A}"/>
              </a:ext>
            </a:extLst>
          </p:cNvPr>
          <p:cNvSpPr>
            <a:spLocks noGrp="1"/>
          </p:cNvSpPr>
          <p:nvPr>
            <p:ph type="sldNum" sz="quarter" idx="12"/>
          </p:nvPr>
        </p:nvSpPr>
        <p:spPr/>
        <p:txBody>
          <a:bodyPr/>
          <a:lstStyle/>
          <a:p>
            <a:fld id="{FB167CF1-762D-4EF7-970E-A7844CC3CF49}" type="slidenum">
              <a:rPr lang="en-US" smtClean="0"/>
              <a:t>16</a:t>
            </a:fld>
            <a:endParaRPr lang="en-US" dirty="0"/>
          </a:p>
        </p:txBody>
      </p:sp>
    </p:spTree>
    <p:extLst>
      <p:ext uri="{BB962C8B-B14F-4D97-AF65-F5344CB8AC3E}">
        <p14:creationId xmlns:p14="http://schemas.microsoft.com/office/powerpoint/2010/main" val="1430975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4748-1FF6-7E83-0688-0D2221D206D1}"/>
              </a:ext>
            </a:extLst>
          </p:cNvPr>
          <p:cNvSpPr>
            <a:spLocks noGrp="1"/>
          </p:cNvSpPr>
          <p:nvPr>
            <p:ph type="title"/>
          </p:nvPr>
        </p:nvSpPr>
        <p:spPr/>
        <p:txBody>
          <a:bodyPr/>
          <a:lstStyle/>
          <a:p>
            <a:r>
              <a:rPr lang="en-US" dirty="0"/>
              <a:t>What a TIEP Is Not!</a:t>
            </a:r>
          </a:p>
        </p:txBody>
      </p:sp>
      <p:sp>
        <p:nvSpPr>
          <p:cNvPr id="3" name="Content Placeholder 2">
            <a:extLst>
              <a:ext uri="{FF2B5EF4-FFF2-40B4-BE49-F238E27FC236}">
                <a16:creationId xmlns:a16="http://schemas.microsoft.com/office/drawing/2014/main" id="{7D72A035-4B46-4369-CB65-DDD32C21DBF0}"/>
              </a:ext>
            </a:extLst>
          </p:cNvPr>
          <p:cNvSpPr>
            <a:spLocks noGrp="1"/>
          </p:cNvSpPr>
          <p:nvPr>
            <p:ph idx="1"/>
          </p:nvPr>
        </p:nvSpPr>
        <p:spPr/>
        <p:txBody>
          <a:bodyPr/>
          <a:lstStyle/>
          <a:p>
            <a:r>
              <a:rPr lang="en-US" sz="2200" dirty="0"/>
              <a:t>One size fits all or based on administrative convivence. </a:t>
            </a:r>
          </a:p>
          <a:p>
            <a:r>
              <a:rPr lang="en-US" sz="2200" dirty="0"/>
              <a:t>Same job readiness skills for all and the same skills taught repeatedly.</a:t>
            </a:r>
          </a:p>
          <a:p>
            <a:r>
              <a:rPr lang="en-US" sz="2200" dirty="0"/>
              <a:t>Group Community Based Instruction (CBI) where you only go to the places school has set up. (Publix, Burlington, Nursing home). If it is not your student’s desired post school outcome, then that is not where the training should be.</a:t>
            </a:r>
          </a:p>
          <a:p>
            <a:r>
              <a:rPr lang="en-US" sz="2200" dirty="0"/>
              <a:t> Learning skills that have nothing to do with your interests or abilities.</a:t>
            </a:r>
          </a:p>
          <a:p>
            <a:r>
              <a:rPr lang="en-US" sz="2200" dirty="0"/>
              <a:t>Spending years doing a microenterprise that the high school set up just because it is easy.</a:t>
            </a:r>
          </a:p>
          <a:p>
            <a:r>
              <a:rPr lang="en-US" sz="2200" dirty="0"/>
              <a:t>Picking electives based on where the group of ESE students fit in because that is where the paraprofessional is going. That is called administrative convenience.</a:t>
            </a:r>
          </a:p>
          <a:p>
            <a:endParaRPr lang="en-US" dirty="0"/>
          </a:p>
        </p:txBody>
      </p:sp>
      <p:sp>
        <p:nvSpPr>
          <p:cNvPr id="4" name="Slide Number Placeholder 3">
            <a:extLst>
              <a:ext uri="{FF2B5EF4-FFF2-40B4-BE49-F238E27FC236}">
                <a16:creationId xmlns:a16="http://schemas.microsoft.com/office/drawing/2014/main" id="{E16F3EC5-2C08-362D-E3B6-38B9B7B95A06}"/>
              </a:ext>
            </a:extLst>
          </p:cNvPr>
          <p:cNvSpPr>
            <a:spLocks noGrp="1"/>
          </p:cNvSpPr>
          <p:nvPr>
            <p:ph type="sldNum" sz="quarter" idx="12"/>
          </p:nvPr>
        </p:nvSpPr>
        <p:spPr/>
        <p:txBody>
          <a:bodyPr/>
          <a:lstStyle/>
          <a:p>
            <a:fld id="{FB167CF1-762D-4EF7-970E-A7844CC3CF49}" type="slidenum">
              <a:rPr lang="en-US" smtClean="0"/>
              <a:t>17</a:t>
            </a:fld>
            <a:endParaRPr lang="en-US" dirty="0"/>
          </a:p>
        </p:txBody>
      </p:sp>
    </p:spTree>
    <p:extLst>
      <p:ext uri="{BB962C8B-B14F-4D97-AF65-F5344CB8AC3E}">
        <p14:creationId xmlns:p14="http://schemas.microsoft.com/office/powerpoint/2010/main" val="404453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70D1-9F5A-0D01-9A82-3D08ED264907}"/>
              </a:ext>
            </a:extLst>
          </p:cNvPr>
          <p:cNvSpPr>
            <a:spLocks noGrp="1"/>
          </p:cNvSpPr>
          <p:nvPr>
            <p:ph type="title"/>
          </p:nvPr>
        </p:nvSpPr>
        <p:spPr/>
        <p:txBody>
          <a:bodyPr/>
          <a:lstStyle/>
          <a:p>
            <a:r>
              <a:rPr lang="en-US" dirty="0"/>
              <a:t>Transfer of Rights</a:t>
            </a:r>
          </a:p>
        </p:txBody>
      </p:sp>
      <p:sp>
        <p:nvSpPr>
          <p:cNvPr id="3" name="Content Placeholder 2">
            <a:extLst>
              <a:ext uri="{FF2B5EF4-FFF2-40B4-BE49-F238E27FC236}">
                <a16:creationId xmlns:a16="http://schemas.microsoft.com/office/drawing/2014/main" id="{E5CAF287-3844-6197-AA55-0AD3904C4287}"/>
              </a:ext>
            </a:extLst>
          </p:cNvPr>
          <p:cNvSpPr>
            <a:spLocks noGrp="1"/>
          </p:cNvSpPr>
          <p:nvPr>
            <p:ph idx="1"/>
          </p:nvPr>
        </p:nvSpPr>
        <p:spPr/>
        <p:txBody>
          <a:bodyPr/>
          <a:lstStyle/>
          <a:p>
            <a:r>
              <a:rPr lang="en-US" dirty="0"/>
              <a:t>At least a year prior to turning 18, the school district must inform you and your parent or guardian that at 18 your educational rights will be transferred to you as an adult.</a:t>
            </a:r>
          </a:p>
          <a:p>
            <a:r>
              <a:rPr lang="en-US" dirty="0"/>
              <a:t>Once you are 18 you are considered an adult and you have the right to enter contracts and make your own decisions. </a:t>
            </a:r>
          </a:p>
          <a:p>
            <a:r>
              <a:rPr lang="en-US" dirty="0"/>
              <a:t>Once these rights have transferred to you at 18 and you should read everything carefully and make sure you understand it before you sign it.</a:t>
            </a:r>
          </a:p>
          <a:p>
            <a:r>
              <a:rPr lang="en-US" dirty="0"/>
              <a:t>Ask a trusted friend, family member or advocate if you need help understanding what you are being asked to agree to. This is called Supported Decision Making.</a:t>
            </a:r>
          </a:p>
        </p:txBody>
      </p:sp>
      <p:sp>
        <p:nvSpPr>
          <p:cNvPr id="4" name="Slide Number Placeholder 3">
            <a:extLst>
              <a:ext uri="{FF2B5EF4-FFF2-40B4-BE49-F238E27FC236}">
                <a16:creationId xmlns:a16="http://schemas.microsoft.com/office/drawing/2014/main" id="{437E4D62-02EA-1ECB-7050-78E4F389AAFC}"/>
              </a:ext>
            </a:extLst>
          </p:cNvPr>
          <p:cNvSpPr>
            <a:spLocks noGrp="1"/>
          </p:cNvSpPr>
          <p:nvPr>
            <p:ph type="sldNum" sz="quarter" idx="12"/>
          </p:nvPr>
        </p:nvSpPr>
        <p:spPr/>
        <p:txBody>
          <a:bodyPr/>
          <a:lstStyle/>
          <a:p>
            <a:fld id="{FB167CF1-762D-4EF7-970E-A7844CC3CF49}" type="slidenum">
              <a:rPr lang="en-US" smtClean="0"/>
              <a:t>18</a:t>
            </a:fld>
            <a:endParaRPr lang="en-US" dirty="0"/>
          </a:p>
        </p:txBody>
      </p:sp>
    </p:spTree>
    <p:extLst>
      <p:ext uri="{BB962C8B-B14F-4D97-AF65-F5344CB8AC3E}">
        <p14:creationId xmlns:p14="http://schemas.microsoft.com/office/powerpoint/2010/main" val="34803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1A0B-0256-70DF-BA56-98EC2A2BEDE0}"/>
              </a:ext>
            </a:extLst>
          </p:cNvPr>
          <p:cNvSpPr>
            <a:spLocks noGrp="1"/>
          </p:cNvSpPr>
          <p:nvPr>
            <p:ph type="title"/>
          </p:nvPr>
        </p:nvSpPr>
        <p:spPr>
          <a:xfrm>
            <a:off x="839788" y="881086"/>
            <a:ext cx="3932237" cy="1069974"/>
          </a:xfrm>
        </p:spPr>
        <p:txBody>
          <a:bodyPr anchor="b">
            <a:normAutofit/>
          </a:bodyPr>
          <a:lstStyle/>
          <a:p>
            <a:r>
              <a:rPr lang="en-US" sz="3300" dirty="0"/>
              <a:t>Supported Decision Making (1 of 2)</a:t>
            </a:r>
          </a:p>
        </p:txBody>
      </p:sp>
      <p:pic>
        <p:nvPicPr>
          <p:cNvPr id="5" name="Picture 4" descr="A child with a disability in a go kart with his dog next to him.">
            <a:extLst>
              <a:ext uri="{FF2B5EF4-FFF2-40B4-BE49-F238E27FC236}">
                <a16:creationId xmlns:a16="http://schemas.microsoft.com/office/drawing/2014/main" id="{D418FA16-8483-C5E4-F9DB-1C603F385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2057400"/>
            <a:ext cx="3932237" cy="3811588"/>
          </a:xfrm>
          <a:prstGeom prst="rect">
            <a:avLst/>
          </a:prstGeom>
        </p:spPr>
      </p:pic>
      <p:sp>
        <p:nvSpPr>
          <p:cNvPr id="3" name="Content Placeholder 2">
            <a:extLst>
              <a:ext uri="{FF2B5EF4-FFF2-40B4-BE49-F238E27FC236}">
                <a16:creationId xmlns:a16="http://schemas.microsoft.com/office/drawing/2014/main" id="{DE326BA9-E3FF-A9D1-333D-4494870DAFC2}"/>
              </a:ext>
            </a:extLst>
          </p:cNvPr>
          <p:cNvSpPr>
            <a:spLocks noGrp="1"/>
          </p:cNvSpPr>
          <p:nvPr>
            <p:ph idx="1"/>
          </p:nvPr>
        </p:nvSpPr>
        <p:spPr>
          <a:xfrm>
            <a:off x="5180012" y="870200"/>
            <a:ext cx="6172200" cy="4998788"/>
          </a:xfrm>
        </p:spPr>
        <p:txBody>
          <a:bodyPr>
            <a:normAutofit fontScale="92500"/>
          </a:bodyPr>
          <a:lstStyle/>
          <a:p>
            <a:r>
              <a:rPr lang="en-US" dirty="0"/>
              <a:t>Consider using supported decision making rather than guardianship.</a:t>
            </a:r>
          </a:p>
          <a:p>
            <a:r>
              <a:rPr lang="en-US" dirty="0"/>
              <a:t>Learn all of the options related to helping people with disabilities keep all of the decision-making rights available, but still support them in learning to make their own decisions.</a:t>
            </a:r>
          </a:p>
          <a:p>
            <a:r>
              <a:rPr lang="en-US" dirty="0"/>
              <a:t>It gives people with disabilities the right to make mistakes just like you and me.</a:t>
            </a:r>
          </a:p>
        </p:txBody>
      </p:sp>
      <p:sp>
        <p:nvSpPr>
          <p:cNvPr id="4" name="Slide Number Placeholder 3">
            <a:extLst>
              <a:ext uri="{FF2B5EF4-FFF2-40B4-BE49-F238E27FC236}">
                <a16:creationId xmlns:a16="http://schemas.microsoft.com/office/drawing/2014/main" id="{C83121A4-FD66-5C98-6A48-0BE7DBAF64EE}"/>
              </a:ext>
            </a:extLst>
          </p:cNvPr>
          <p:cNvSpPr>
            <a:spLocks noGrp="1"/>
          </p:cNvSpPr>
          <p:nvPr>
            <p:ph type="sldNum" sz="quarter" idx="12"/>
          </p:nvPr>
        </p:nvSpPr>
        <p:spPr/>
        <p:txBody>
          <a:bodyPr/>
          <a:lstStyle/>
          <a:p>
            <a:fld id="{FB167CF1-762D-4EF7-970E-A7844CC3CF49}" type="slidenum">
              <a:rPr lang="en-US" smtClean="0"/>
              <a:t>19</a:t>
            </a:fld>
            <a:endParaRPr lang="en-US" dirty="0"/>
          </a:p>
        </p:txBody>
      </p:sp>
    </p:spTree>
    <p:extLst>
      <p:ext uri="{BB962C8B-B14F-4D97-AF65-F5344CB8AC3E}">
        <p14:creationId xmlns:p14="http://schemas.microsoft.com/office/powerpoint/2010/main" val="343632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p:txBody>
          <a:bodyPr/>
          <a:lstStyle/>
          <a:p>
            <a:r>
              <a:rPr lang="en-US" dirty="0"/>
              <a:t>Disability Rights Florida </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idx="1"/>
          </p:nvPr>
        </p:nvSpPr>
        <p:spPr/>
        <p:txBody>
          <a:bodyPr/>
          <a:lstStyle/>
          <a:p>
            <a:r>
              <a:rPr lang="en-US" dirty="0"/>
              <a:t>Funding, responsibility, and authority under nine federal programs to protect the rights of Floridians with disabilities.</a:t>
            </a:r>
          </a:p>
          <a:p>
            <a:r>
              <a:rPr lang="en-US" dirty="0"/>
              <a:t>A not-for-profit corporation since 1987. </a:t>
            </a:r>
          </a:p>
          <a:p>
            <a:r>
              <a:rPr lang="en-US" dirty="0"/>
              <a:t>Offices in Tallahassee, Tampa, Fort Lauderdale, and Gainesville.</a:t>
            </a:r>
          </a:p>
          <a:p>
            <a:r>
              <a:rPr lang="en-US" dirty="0"/>
              <a:t>Satellite offices in several other communities.</a:t>
            </a:r>
          </a:p>
          <a:p>
            <a:endParaRPr lang="en-US" dirty="0"/>
          </a:p>
          <a:p>
            <a:endParaRPr lang="en-US" dirty="0"/>
          </a:p>
        </p:txBody>
      </p:sp>
      <p:sp>
        <p:nvSpPr>
          <p:cNvPr id="3" name="Slide Number Placeholder 2">
            <a:extLst>
              <a:ext uri="{FF2B5EF4-FFF2-40B4-BE49-F238E27FC236}">
                <a16:creationId xmlns:a16="http://schemas.microsoft.com/office/drawing/2014/main" id="{C5A86E68-D500-7DAD-E015-FBEC928A2AF3}"/>
              </a:ext>
            </a:extLst>
          </p:cNvPr>
          <p:cNvSpPr>
            <a:spLocks noGrp="1"/>
          </p:cNvSpPr>
          <p:nvPr>
            <p:ph type="sldNum" sz="quarter" idx="12"/>
          </p:nvPr>
        </p:nvSpPr>
        <p:spPr/>
        <p:txBody>
          <a:bodyPr/>
          <a:lstStyle/>
          <a:p>
            <a:fld id="{FB167CF1-762D-4EF7-970E-A7844CC3CF49}" type="slidenum">
              <a:rPr lang="en-US" smtClean="0"/>
              <a:t>2</a:t>
            </a:fld>
            <a:endParaRPr lang="en-US" dirty="0"/>
          </a:p>
        </p:txBody>
      </p:sp>
    </p:spTree>
    <p:extLst>
      <p:ext uri="{BB962C8B-B14F-4D97-AF65-F5344CB8AC3E}">
        <p14:creationId xmlns:p14="http://schemas.microsoft.com/office/powerpoint/2010/main" val="303258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6F22-F1F2-7C11-6BDE-E405250FD572}"/>
              </a:ext>
            </a:extLst>
          </p:cNvPr>
          <p:cNvSpPr>
            <a:spLocks noGrp="1"/>
          </p:cNvSpPr>
          <p:nvPr>
            <p:ph type="title"/>
          </p:nvPr>
        </p:nvSpPr>
        <p:spPr/>
        <p:txBody>
          <a:bodyPr/>
          <a:lstStyle/>
          <a:p>
            <a:r>
              <a:rPr lang="en-US" dirty="0"/>
              <a:t>Supported Decision Making (2 of 2)</a:t>
            </a:r>
          </a:p>
        </p:txBody>
      </p:sp>
      <p:sp>
        <p:nvSpPr>
          <p:cNvPr id="3" name="Content Placeholder 2">
            <a:extLst>
              <a:ext uri="{FF2B5EF4-FFF2-40B4-BE49-F238E27FC236}">
                <a16:creationId xmlns:a16="http://schemas.microsoft.com/office/drawing/2014/main" id="{A28DE5EE-5B0E-21EA-6745-42F6C0FAA954}"/>
              </a:ext>
            </a:extLst>
          </p:cNvPr>
          <p:cNvSpPr>
            <a:spLocks noGrp="1"/>
          </p:cNvSpPr>
          <p:nvPr>
            <p:ph idx="1"/>
          </p:nvPr>
        </p:nvSpPr>
        <p:spPr/>
        <p:txBody>
          <a:bodyPr/>
          <a:lstStyle/>
          <a:p>
            <a:r>
              <a:rPr lang="en-US" dirty="0"/>
              <a:t>Supported decision making is the process that we all use to make choices in our lives. Everyone needs help making decisions sometimes. </a:t>
            </a:r>
          </a:p>
          <a:p>
            <a:r>
              <a:rPr lang="en-US" dirty="0"/>
              <a:t>If someone we want services from uses specialized language and they are hard to understand, we will ask friends, family or acquaintances to explain it to us, because they may understand the new information.</a:t>
            </a:r>
          </a:p>
          <a:p>
            <a:r>
              <a:rPr lang="en-US" dirty="0"/>
              <a:t>Once we get all the information and we understand the decision to be made, we are able to make our own decision. This is called Supported Decision Making.</a:t>
            </a:r>
          </a:p>
        </p:txBody>
      </p:sp>
      <p:sp>
        <p:nvSpPr>
          <p:cNvPr id="4" name="Slide Number Placeholder 3">
            <a:extLst>
              <a:ext uri="{FF2B5EF4-FFF2-40B4-BE49-F238E27FC236}">
                <a16:creationId xmlns:a16="http://schemas.microsoft.com/office/drawing/2014/main" id="{369E6DC0-F0C9-B25B-8E42-176680CD4FC0}"/>
              </a:ext>
            </a:extLst>
          </p:cNvPr>
          <p:cNvSpPr>
            <a:spLocks noGrp="1"/>
          </p:cNvSpPr>
          <p:nvPr>
            <p:ph type="sldNum" sz="quarter" idx="12"/>
          </p:nvPr>
        </p:nvSpPr>
        <p:spPr/>
        <p:txBody>
          <a:bodyPr/>
          <a:lstStyle/>
          <a:p>
            <a:fld id="{FB167CF1-762D-4EF7-970E-A7844CC3CF49}" type="slidenum">
              <a:rPr lang="en-US" smtClean="0"/>
              <a:t>20</a:t>
            </a:fld>
            <a:endParaRPr lang="en-US" dirty="0"/>
          </a:p>
        </p:txBody>
      </p:sp>
    </p:spTree>
    <p:extLst>
      <p:ext uri="{BB962C8B-B14F-4D97-AF65-F5344CB8AC3E}">
        <p14:creationId xmlns:p14="http://schemas.microsoft.com/office/powerpoint/2010/main" val="1945065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4EA9-A0FC-97AA-390A-8A4FD7FC2A97}"/>
              </a:ext>
            </a:extLst>
          </p:cNvPr>
          <p:cNvSpPr>
            <a:spLocks noGrp="1"/>
          </p:cNvSpPr>
          <p:nvPr>
            <p:ph type="title"/>
          </p:nvPr>
        </p:nvSpPr>
        <p:spPr/>
        <p:txBody>
          <a:bodyPr/>
          <a:lstStyle/>
          <a:p>
            <a:r>
              <a:rPr lang="en-US" dirty="0"/>
              <a:t>Formal Supported Decision Making</a:t>
            </a:r>
          </a:p>
        </p:txBody>
      </p:sp>
      <p:sp>
        <p:nvSpPr>
          <p:cNvPr id="3" name="Content Placeholder 2">
            <a:extLst>
              <a:ext uri="{FF2B5EF4-FFF2-40B4-BE49-F238E27FC236}">
                <a16:creationId xmlns:a16="http://schemas.microsoft.com/office/drawing/2014/main" id="{72A30DE1-344A-15D0-7A49-6CE15F7B101F}"/>
              </a:ext>
            </a:extLst>
          </p:cNvPr>
          <p:cNvSpPr>
            <a:spLocks noGrp="1"/>
          </p:cNvSpPr>
          <p:nvPr>
            <p:ph idx="1"/>
          </p:nvPr>
        </p:nvSpPr>
        <p:spPr/>
        <p:txBody>
          <a:bodyPr/>
          <a:lstStyle/>
          <a:p>
            <a:r>
              <a:rPr lang="en-US" dirty="0"/>
              <a:t>Supported Decision making can be formalized in an agreement in which you detail all of the areas of your life with which you would like help making decisions. </a:t>
            </a:r>
          </a:p>
          <a:p>
            <a:r>
              <a:rPr lang="en-US" dirty="0"/>
              <a:t>In the agreement, you can say who you want to support you in each area, and how you do and do not want to be supported.</a:t>
            </a:r>
          </a:p>
          <a:p>
            <a:r>
              <a:rPr lang="en-US" dirty="0"/>
              <a:t>The person or people who will support you are chosen by you. </a:t>
            </a:r>
          </a:p>
          <a:p>
            <a:r>
              <a:rPr lang="en-US" dirty="0"/>
              <a:t>A Supported Decision-Making agreement can be written out and signed by all parties, but this is not required. </a:t>
            </a:r>
          </a:p>
        </p:txBody>
      </p:sp>
      <p:sp>
        <p:nvSpPr>
          <p:cNvPr id="4" name="Slide Number Placeholder 3">
            <a:extLst>
              <a:ext uri="{FF2B5EF4-FFF2-40B4-BE49-F238E27FC236}">
                <a16:creationId xmlns:a16="http://schemas.microsoft.com/office/drawing/2014/main" id="{86E956EC-40A1-BD6B-3D37-6001C716CF89}"/>
              </a:ext>
            </a:extLst>
          </p:cNvPr>
          <p:cNvSpPr>
            <a:spLocks noGrp="1"/>
          </p:cNvSpPr>
          <p:nvPr>
            <p:ph type="sldNum" sz="quarter" idx="12"/>
          </p:nvPr>
        </p:nvSpPr>
        <p:spPr/>
        <p:txBody>
          <a:bodyPr/>
          <a:lstStyle/>
          <a:p>
            <a:fld id="{FB167CF1-762D-4EF7-970E-A7844CC3CF49}" type="slidenum">
              <a:rPr lang="en-US" smtClean="0"/>
              <a:t>21</a:t>
            </a:fld>
            <a:endParaRPr lang="en-US" dirty="0"/>
          </a:p>
        </p:txBody>
      </p:sp>
    </p:spTree>
    <p:extLst>
      <p:ext uri="{BB962C8B-B14F-4D97-AF65-F5344CB8AC3E}">
        <p14:creationId xmlns:p14="http://schemas.microsoft.com/office/powerpoint/2010/main" val="271305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F2BE-1F54-BC90-A1C7-A64755E41AF6}"/>
              </a:ext>
            </a:extLst>
          </p:cNvPr>
          <p:cNvSpPr>
            <a:spLocks noGrp="1"/>
          </p:cNvSpPr>
          <p:nvPr>
            <p:ph type="title"/>
          </p:nvPr>
        </p:nvSpPr>
        <p:spPr/>
        <p:txBody>
          <a:bodyPr/>
          <a:lstStyle/>
          <a:p>
            <a:r>
              <a:rPr lang="en-US" dirty="0"/>
              <a:t>Support</a:t>
            </a:r>
          </a:p>
        </p:txBody>
      </p:sp>
      <p:sp>
        <p:nvSpPr>
          <p:cNvPr id="3" name="Content Placeholder 2">
            <a:extLst>
              <a:ext uri="{FF2B5EF4-FFF2-40B4-BE49-F238E27FC236}">
                <a16:creationId xmlns:a16="http://schemas.microsoft.com/office/drawing/2014/main" id="{BEC9F618-8F1F-B02A-5E13-873212FAC695}"/>
              </a:ext>
            </a:extLst>
          </p:cNvPr>
          <p:cNvSpPr>
            <a:spLocks noGrp="1"/>
          </p:cNvSpPr>
          <p:nvPr>
            <p:ph idx="1"/>
          </p:nvPr>
        </p:nvSpPr>
        <p:spPr/>
        <p:txBody>
          <a:bodyPr/>
          <a:lstStyle/>
          <a:p>
            <a:pPr marL="0" indent="0">
              <a:buNone/>
            </a:pPr>
            <a:r>
              <a:rPr lang="en-US" dirty="0"/>
              <a:t>Your chosen supporters can help you make informed decisions by:</a:t>
            </a:r>
          </a:p>
          <a:p>
            <a:pPr>
              <a:buFont typeface="Wingdings" panose="05000000000000000000" pitchFamily="2" charset="2"/>
              <a:buChar char="ü"/>
            </a:pPr>
            <a:r>
              <a:rPr lang="en-US" dirty="0"/>
              <a:t>Collecting and communicating with you about information related to the decision.</a:t>
            </a:r>
          </a:p>
          <a:p>
            <a:pPr>
              <a:buFont typeface="Wingdings" panose="05000000000000000000" pitchFamily="2" charset="2"/>
              <a:buChar char="ü"/>
            </a:pPr>
            <a:r>
              <a:rPr lang="en-US" dirty="0"/>
              <a:t>Help you understand and explore options.</a:t>
            </a:r>
          </a:p>
          <a:p>
            <a:pPr>
              <a:buFont typeface="Wingdings" panose="05000000000000000000" pitchFamily="2" charset="2"/>
              <a:buChar char="ü"/>
            </a:pPr>
            <a:r>
              <a:rPr lang="en-US" dirty="0"/>
              <a:t>Explain the risks and benefits of the different options.</a:t>
            </a:r>
          </a:p>
          <a:p>
            <a:pPr>
              <a:buFont typeface="Wingdings" panose="05000000000000000000" pitchFamily="2" charset="2"/>
              <a:buChar char="ü"/>
            </a:pPr>
            <a:r>
              <a:rPr lang="en-US" dirty="0"/>
              <a:t>Assist you in communicating and carrying out your decision. </a:t>
            </a:r>
          </a:p>
          <a:p>
            <a:pPr>
              <a:buFont typeface="Wingdings" panose="05000000000000000000" pitchFamily="2" charset="2"/>
              <a:buChar char="ü"/>
            </a:pPr>
            <a:endParaRPr lang="en-US" dirty="0"/>
          </a:p>
          <a:p>
            <a:pPr marL="0" indent="0">
              <a:buNone/>
            </a:pPr>
            <a:r>
              <a:rPr lang="en-US" dirty="0"/>
              <a:t>Ultimately, the final decision is up to you. </a:t>
            </a:r>
          </a:p>
        </p:txBody>
      </p:sp>
      <p:sp>
        <p:nvSpPr>
          <p:cNvPr id="4" name="Slide Number Placeholder 3">
            <a:extLst>
              <a:ext uri="{FF2B5EF4-FFF2-40B4-BE49-F238E27FC236}">
                <a16:creationId xmlns:a16="http://schemas.microsoft.com/office/drawing/2014/main" id="{36388EAE-A9AA-A153-3BE5-A8641B4D5044}"/>
              </a:ext>
            </a:extLst>
          </p:cNvPr>
          <p:cNvSpPr>
            <a:spLocks noGrp="1"/>
          </p:cNvSpPr>
          <p:nvPr>
            <p:ph type="sldNum" sz="quarter" idx="12"/>
          </p:nvPr>
        </p:nvSpPr>
        <p:spPr/>
        <p:txBody>
          <a:bodyPr/>
          <a:lstStyle/>
          <a:p>
            <a:fld id="{FB167CF1-762D-4EF7-970E-A7844CC3CF49}" type="slidenum">
              <a:rPr lang="en-US" smtClean="0"/>
              <a:t>22</a:t>
            </a:fld>
            <a:endParaRPr lang="en-US" dirty="0"/>
          </a:p>
        </p:txBody>
      </p:sp>
    </p:spTree>
    <p:extLst>
      <p:ext uri="{BB962C8B-B14F-4D97-AF65-F5344CB8AC3E}">
        <p14:creationId xmlns:p14="http://schemas.microsoft.com/office/powerpoint/2010/main" val="360103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B29F-36C4-CB74-CDE5-17F40C638D5A}"/>
              </a:ext>
            </a:extLst>
          </p:cNvPr>
          <p:cNvSpPr>
            <a:spLocks noGrp="1"/>
          </p:cNvSpPr>
          <p:nvPr>
            <p:ph type="title"/>
          </p:nvPr>
        </p:nvSpPr>
        <p:spPr/>
        <p:txBody>
          <a:bodyPr/>
          <a:lstStyle/>
          <a:p>
            <a:r>
              <a:rPr lang="en-US" dirty="0"/>
              <a:t>In Florida</a:t>
            </a:r>
          </a:p>
        </p:txBody>
      </p:sp>
      <p:sp>
        <p:nvSpPr>
          <p:cNvPr id="3" name="Content Placeholder 2">
            <a:extLst>
              <a:ext uri="{FF2B5EF4-FFF2-40B4-BE49-F238E27FC236}">
                <a16:creationId xmlns:a16="http://schemas.microsoft.com/office/drawing/2014/main" id="{C844CD23-CBBE-AB0E-32A9-2EF1F1A92E4B}"/>
              </a:ext>
            </a:extLst>
          </p:cNvPr>
          <p:cNvSpPr>
            <a:spLocks noGrp="1"/>
          </p:cNvSpPr>
          <p:nvPr>
            <p:ph idx="1"/>
          </p:nvPr>
        </p:nvSpPr>
        <p:spPr/>
        <p:txBody>
          <a:bodyPr/>
          <a:lstStyle/>
          <a:p>
            <a:r>
              <a:rPr lang="en-US" dirty="0"/>
              <a:t>In Florida, at least one court has found that Supported-Decision Making agreements are a powerful alternative to guardianship. </a:t>
            </a:r>
          </a:p>
          <a:p>
            <a:r>
              <a:rPr lang="en-US" dirty="0"/>
              <a:t>To learn more, listen to the podcast interview with a Disability Rights Florida client who was able to end his guardianship and enter a Supported-Decision Making agreement that allowed him to keep all his rights. </a:t>
            </a:r>
            <a:r>
              <a:rPr lang="en-US" dirty="0">
                <a:hlinkClick r:id="rId2"/>
              </a:rPr>
              <a:t>www.disabilityrightsflorida.org/podcast/story/episode_5_supported_decision_making</a:t>
            </a:r>
            <a:r>
              <a:rPr lang="en-US" dirty="0"/>
              <a:t>. </a:t>
            </a:r>
          </a:p>
        </p:txBody>
      </p:sp>
      <p:sp>
        <p:nvSpPr>
          <p:cNvPr id="4" name="Slide Number Placeholder 3">
            <a:extLst>
              <a:ext uri="{FF2B5EF4-FFF2-40B4-BE49-F238E27FC236}">
                <a16:creationId xmlns:a16="http://schemas.microsoft.com/office/drawing/2014/main" id="{A2AEC326-2CEC-A7FD-42B4-4D778E7C036F}"/>
              </a:ext>
            </a:extLst>
          </p:cNvPr>
          <p:cNvSpPr>
            <a:spLocks noGrp="1"/>
          </p:cNvSpPr>
          <p:nvPr>
            <p:ph type="sldNum" sz="quarter" idx="12"/>
          </p:nvPr>
        </p:nvSpPr>
        <p:spPr/>
        <p:txBody>
          <a:bodyPr/>
          <a:lstStyle/>
          <a:p>
            <a:fld id="{FB167CF1-762D-4EF7-970E-A7844CC3CF49}" type="slidenum">
              <a:rPr lang="en-US" smtClean="0"/>
              <a:t>23</a:t>
            </a:fld>
            <a:endParaRPr lang="en-US" dirty="0"/>
          </a:p>
        </p:txBody>
      </p:sp>
    </p:spTree>
    <p:extLst>
      <p:ext uri="{BB962C8B-B14F-4D97-AF65-F5344CB8AC3E}">
        <p14:creationId xmlns:p14="http://schemas.microsoft.com/office/powerpoint/2010/main" val="793634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B5C6-9EDD-4F05-A45B-6214E95029A8}"/>
              </a:ext>
            </a:extLst>
          </p:cNvPr>
          <p:cNvSpPr>
            <a:spLocks noGrp="1"/>
          </p:cNvSpPr>
          <p:nvPr>
            <p:ph type="title"/>
          </p:nvPr>
        </p:nvSpPr>
        <p:spPr>
          <a:xfrm>
            <a:off x="310166" y="236337"/>
            <a:ext cx="10515600" cy="908783"/>
          </a:xfrm>
        </p:spPr>
        <p:txBody>
          <a:bodyPr/>
          <a:lstStyle/>
          <a:p>
            <a:r>
              <a:rPr lang="en-US" dirty="0"/>
              <a:t>Career And Technical Programs (CTE)</a:t>
            </a:r>
          </a:p>
        </p:txBody>
      </p:sp>
      <p:sp>
        <p:nvSpPr>
          <p:cNvPr id="3" name="Content Placeholder 2">
            <a:extLst>
              <a:ext uri="{FF2B5EF4-FFF2-40B4-BE49-F238E27FC236}">
                <a16:creationId xmlns:a16="http://schemas.microsoft.com/office/drawing/2014/main" id="{AC8AA33D-5F30-B9A7-9F8D-D04787DC723A}"/>
              </a:ext>
            </a:extLst>
          </p:cNvPr>
          <p:cNvSpPr>
            <a:spLocks noGrp="1"/>
          </p:cNvSpPr>
          <p:nvPr>
            <p:ph idx="1"/>
          </p:nvPr>
        </p:nvSpPr>
        <p:spPr/>
        <p:txBody>
          <a:bodyPr/>
          <a:lstStyle/>
          <a:p>
            <a:pPr marL="0" indent="0">
              <a:buNone/>
            </a:pPr>
            <a:r>
              <a:rPr lang="en-US" dirty="0"/>
              <a:t>Each CTE career certificate program, 450 clock hours or longer, has identified associated basic academic skills (reading, mathematics and writing) that are required for completion from each CTE program. For the purpose of CTE and basic skills requirements, completion is accomplished when a student has demonstrated mastery of the entire program’s standards and benchmarks and receives a Career Certificate of Completion.</a:t>
            </a:r>
          </a:p>
          <a:p>
            <a:pPr marL="0" indent="0">
              <a:buNone/>
            </a:pPr>
            <a:r>
              <a:rPr lang="en-US" dirty="0"/>
              <a:t>You will have to </a:t>
            </a:r>
            <a:r>
              <a:rPr lang="en-US" b="1" u="sng" dirty="0">
                <a:solidFill>
                  <a:srgbClr val="FF0000"/>
                </a:solidFill>
              </a:rPr>
              <a:t>take</a:t>
            </a:r>
            <a:r>
              <a:rPr lang="en-US" dirty="0"/>
              <a:t> the Test of Adult Basic Education (TABE test). </a:t>
            </a:r>
            <a:r>
              <a:rPr lang="en-US" b="1" dirty="0"/>
              <a:t>Please note that this is an </a:t>
            </a:r>
            <a:r>
              <a:rPr lang="en-US" b="1" u="sng" dirty="0">
                <a:solidFill>
                  <a:srgbClr val="FF0000"/>
                </a:solidFill>
              </a:rPr>
              <a:t>exit requirement</a:t>
            </a:r>
            <a:r>
              <a:rPr lang="en-US" b="1" dirty="0"/>
              <a:t>.</a:t>
            </a:r>
            <a:r>
              <a:rPr lang="en-US" dirty="0"/>
              <a:t> </a:t>
            </a:r>
            <a:r>
              <a:rPr lang="en-US" b="1" dirty="0"/>
              <a:t>The Florida Department of Education (FDOE) does </a:t>
            </a:r>
            <a:r>
              <a:rPr lang="en-US" b="1" u="sng" dirty="0">
                <a:solidFill>
                  <a:srgbClr val="FF0000"/>
                </a:solidFill>
              </a:rPr>
              <a:t>not </a:t>
            </a:r>
            <a:r>
              <a:rPr lang="en-US" b="1" dirty="0"/>
              <a:t>have basic skills entrance requirements associated with CTE programs.</a:t>
            </a:r>
          </a:p>
        </p:txBody>
      </p:sp>
      <p:sp>
        <p:nvSpPr>
          <p:cNvPr id="4" name="Slide Number Placeholder 3">
            <a:extLst>
              <a:ext uri="{FF2B5EF4-FFF2-40B4-BE49-F238E27FC236}">
                <a16:creationId xmlns:a16="http://schemas.microsoft.com/office/drawing/2014/main" id="{6FB8EDD9-60D5-CEDD-2369-53C3C347BB52}"/>
              </a:ext>
            </a:extLst>
          </p:cNvPr>
          <p:cNvSpPr>
            <a:spLocks noGrp="1"/>
          </p:cNvSpPr>
          <p:nvPr>
            <p:ph type="sldNum" sz="quarter" idx="12"/>
          </p:nvPr>
        </p:nvSpPr>
        <p:spPr/>
        <p:txBody>
          <a:bodyPr/>
          <a:lstStyle/>
          <a:p>
            <a:fld id="{FB167CF1-762D-4EF7-970E-A7844CC3CF49}" type="slidenum">
              <a:rPr lang="en-US" smtClean="0"/>
              <a:t>24</a:t>
            </a:fld>
            <a:endParaRPr lang="en-US" dirty="0"/>
          </a:p>
        </p:txBody>
      </p:sp>
    </p:spTree>
    <p:extLst>
      <p:ext uri="{BB962C8B-B14F-4D97-AF65-F5344CB8AC3E}">
        <p14:creationId xmlns:p14="http://schemas.microsoft.com/office/powerpoint/2010/main" val="250562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7CE3-CE6C-C01C-8D21-92F71B0873D7}"/>
              </a:ext>
            </a:extLst>
          </p:cNvPr>
          <p:cNvSpPr>
            <a:spLocks noGrp="1"/>
          </p:cNvSpPr>
          <p:nvPr>
            <p:ph type="title"/>
          </p:nvPr>
        </p:nvSpPr>
        <p:spPr/>
        <p:txBody>
          <a:bodyPr/>
          <a:lstStyle/>
          <a:p>
            <a:r>
              <a:rPr lang="en-US" dirty="0"/>
              <a:t>Test of Adult Basic Education Test</a:t>
            </a:r>
          </a:p>
        </p:txBody>
      </p:sp>
      <p:sp>
        <p:nvSpPr>
          <p:cNvPr id="3" name="Content Placeholder 2">
            <a:extLst>
              <a:ext uri="{FF2B5EF4-FFF2-40B4-BE49-F238E27FC236}">
                <a16:creationId xmlns:a16="http://schemas.microsoft.com/office/drawing/2014/main" id="{2563FED0-DDC5-C98E-478C-D546A0210CC3}"/>
              </a:ext>
            </a:extLst>
          </p:cNvPr>
          <p:cNvSpPr>
            <a:spLocks noGrp="1"/>
          </p:cNvSpPr>
          <p:nvPr>
            <p:ph idx="1"/>
          </p:nvPr>
        </p:nvSpPr>
        <p:spPr/>
        <p:txBody>
          <a:bodyPr/>
          <a:lstStyle/>
          <a:p>
            <a:r>
              <a:rPr lang="en-US" sz="2200" dirty="0"/>
              <a:t>CTE Basic Skills Test Requirements 2019 - 2020 Technical Assistance Paper</a:t>
            </a:r>
          </a:p>
          <a:p>
            <a:r>
              <a:rPr lang="en-US" sz="2200" dirty="0"/>
              <a:t>Adult students with disabilities may be exempted from meeting the basic skills level required to earn a Career Certificate of Completion and be reported as a completer.</a:t>
            </a:r>
          </a:p>
          <a:p>
            <a:r>
              <a:rPr lang="en-US" sz="2200" dirty="0"/>
              <a:t>Dual enrolled students who have not met the basic skills requirements, may complete the program prior to high school graduation and then be counted as a completer once they have received their high school diploma.</a:t>
            </a:r>
          </a:p>
          <a:p>
            <a:r>
              <a:rPr lang="en-US" sz="2200" dirty="0"/>
              <a:t>All the requirements for full program completion would need to be earned by the end of the reporting year for the year in which they were enrolled.</a:t>
            </a:r>
          </a:p>
        </p:txBody>
      </p:sp>
      <p:sp>
        <p:nvSpPr>
          <p:cNvPr id="4" name="Slide Number Placeholder 3">
            <a:extLst>
              <a:ext uri="{FF2B5EF4-FFF2-40B4-BE49-F238E27FC236}">
                <a16:creationId xmlns:a16="http://schemas.microsoft.com/office/drawing/2014/main" id="{0C256875-C53E-A33E-76BD-9C8B752000AE}"/>
              </a:ext>
            </a:extLst>
          </p:cNvPr>
          <p:cNvSpPr>
            <a:spLocks noGrp="1"/>
          </p:cNvSpPr>
          <p:nvPr>
            <p:ph type="sldNum" sz="quarter" idx="12"/>
          </p:nvPr>
        </p:nvSpPr>
        <p:spPr/>
        <p:txBody>
          <a:bodyPr/>
          <a:lstStyle/>
          <a:p>
            <a:fld id="{FB167CF1-762D-4EF7-970E-A7844CC3CF49}" type="slidenum">
              <a:rPr lang="en-US" smtClean="0"/>
              <a:t>25</a:t>
            </a:fld>
            <a:endParaRPr lang="en-US" dirty="0"/>
          </a:p>
        </p:txBody>
      </p:sp>
    </p:spTree>
    <p:extLst>
      <p:ext uri="{BB962C8B-B14F-4D97-AF65-F5344CB8AC3E}">
        <p14:creationId xmlns:p14="http://schemas.microsoft.com/office/powerpoint/2010/main" val="363652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E148-74D3-6DB0-9DF7-2A926C3177AF}"/>
              </a:ext>
            </a:extLst>
          </p:cNvPr>
          <p:cNvSpPr>
            <a:spLocks noGrp="1"/>
          </p:cNvSpPr>
          <p:nvPr>
            <p:ph type="title"/>
          </p:nvPr>
        </p:nvSpPr>
        <p:spPr/>
        <p:txBody>
          <a:bodyPr/>
          <a:lstStyle/>
          <a:p>
            <a:r>
              <a:rPr lang="en-US" dirty="0"/>
              <a:t>Remediation Required</a:t>
            </a:r>
          </a:p>
        </p:txBody>
      </p:sp>
      <p:sp>
        <p:nvSpPr>
          <p:cNvPr id="3" name="Content Placeholder 2">
            <a:extLst>
              <a:ext uri="{FF2B5EF4-FFF2-40B4-BE49-F238E27FC236}">
                <a16:creationId xmlns:a16="http://schemas.microsoft.com/office/drawing/2014/main" id="{20C2D484-9606-6B7A-272E-88F63FA99301}"/>
              </a:ext>
            </a:extLst>
          </p:cNvPr>
          <p:cNvSpPr>
            <a:spLocks noGrp="1"/>
          </p:cNvSpPr>
          <p:nvPr>
            <p:ph idx="1"/>
          </p:nvPr>
        </p:nvSpPr>
        <p:spPr/>
        <p:txBody>
          <a:bodyPr/>
          <a:lstStyle/>
          <a:p>
            <a:r>
              <a:rPr lang="en-US" dirty="0"/>
              <a:t>Following admission to a program, if a student is unable to demonstrate the basic skills exit requirements, remediation should be provided. After remediation, the student can test again using the same assessment instrument before the completion of the program. A student only needs to meet the basic skills requirements for exit from the program. </a:t>
            </a:r>
          </a:p>
          <a:p>
            <a:r>
              <a:rPr lang="en-US" dirty="0"/>
              <a:t>Remediation must be available to assist students in attaining the required basic skills levels and may be provided concurrently with enrollment in the CTE program, or, in certain cases (i.e., programs with waiting lists), prior to entry into the CTE program.</a:t>
            </a:r>
          </a:p>
        </p:txBody>
      </p:sp>
      <p:sp>
        <p:nvSpPr>
          <p:cNvPr id="4" name="Slide Number Placeholder 3">
            <a:extLst>
              <a:ext uri="{FF2B5EF4-FFF2-40B4-BE49-F238E27FC236}">
                <a16:creationId xmlns:a16="http://schemas.microsoft.com/office/drawing/2014/main" id="{2E5D2E5C-143F-4CEC-5FD8-F7A1D6441A8A}"/>
              </a:ext>
            </a:extLst>
          </p:cNvPr>
          <p:cNvSpPr>
            <a:spLocks noGrp="1"/>
          </p:cNvSpPr>
          <p:nvPr>
            <p:ph type="sldNum" sz="quarter" idx="12"/>
          </p:nvPr>
        </p:nvSpPr>
        <p:spPr/>
        <p:txBody>
          <a:bodyPr/>
          <a:lstStyle/>
          <a:p>
            <a:fld id="{FB167CF1-762D-4EF7-970E-A7844CC3CF49}" type="slidenum">
              <a:rPr lang="en-US" smtClean="0"/>
              <a:t>26</a:t>
            </a:fld>
            <a:endParaRPr lang="en-US" dirty="0"/>
          </a:p>
        </p:txBody>
      </p:sp>
    </p:spTree>
    <p:extLst>
      <p:ext uri="{BB962C8B-B14F-4D97-AF65-F5344CB8AC3E}">
        <p14:creationId xmlns:p14="http://schemas.microsoft.com/office/powerpoint/2010/main" val="2436349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4906-315D-2503-89A1-2B119AB482EE}"/>
              </a:ext>
            </a:extLst>
          </p:cNvPr>
          <p:cNvSpPr>
            <a:spLocks noGrp="1"/>
          </p:cNvSpPr>
          <p:nvPr>
            <p:ph type="title"/>
          </p:nvPr>
        </p:nvSpPr>
        <p:spPr/>
        <p:txBody>
          <a:bodyPr/>
          <a:lstStyle/>
          <a:p>
            <a:r>
              <a:rPr lang="en-US" dirty="0"/>
              <a:t>Alternate Way to Be a Completer</a:t>
            </a:r>
          </a:p>
        </p:txBody>
      </p:sp>
      <p:sp>
        <p:nvSpPr>
          <p:cNvPr id="3" name="Content Placeholder 2">
            <a:extLst>
              <a:ext uri="{FF2B5EF4-FFF2-40B4-BE49-F238E27FC236}">
                <a16:creationId xmlns:a16="http://schemas.microsoft.com/office/drawing/2014/main" id="{8B88828F-78A7-17AF-F93A-F9E507BF4742}"/>
              </a:ext>
            </a:extLst>
          </p:cNvPr>
          <p:cNvSpPr>
            <a:spLocks noGrp="1"/>
          </p:cNvSpPr>
          <p:nvPr>
            <p:ph idx="1"/>
          </p:nvPr>
        </p:nvSpPr>
        <p:spPr/>
        <p:txBody>
          <a:bodyPr/>
          <a:lstStyle/>
          <a:p>
            <a:pPr marL="0" indent="0">
              <a:buNone/>
            </a:pPr>
            <a:r>
              <a:rPr lang="en-US" dirty="0"/>
              <a:t>A student enrolled in a CTE program who does not meet the basic skills requirements but passes an identified licensure examination or certification after program completion, should be recorded as “incomplete” until the LEA receives documentation of the licensure and then may report the student as a completer from the CTE program. The student must be allowed to sit for an industry examination if he or she has successfully completed the CTE program in which the student is enrolled. The basic skills exit requirement is not a requirement of the licensing agencies. </a:t>
            </a:r>
          </a:p>
        </p:txBody>
      </p:sp>
      <p:sp>
        <p:nvSpPr>
          <p:cNvPr id="4" name="Slide Number Placeholder 3">
            <a:extLst>
              <a:ext uri="{FF2B5EF4-FFF2-40B4-BE49-F238E27FC236}">
                <a16:creationId xmlns:a16="http://schemas.microsoft.com/office/drawing/2014/main" id="{75D87EF7-AC34-6249-E0BA-832E15701AA6}"/>
              </a:ext>
            </a:extLst>
          </p:cNvPr>
          <p:cNvSpPr>
            <a:spLocks noGrp="1"/>
          </p:cNvSpPr>
          <p:nvPr>
            <p:ph type="sldNum" sz="quarter" idx="12"/>
          </p:nvPr>
        </p:nvSpPr>
        <p:spPr/>
        <p:txBody>
          <a:bodyPr/>
          <a:lstStyle/>
          <a:p>
            <a:fld id="{FB167CF1-762D-4EF7-970E-A7844CC3CF49}" type="slidenum">
              <a:rPr lang="en-US" smtClean="0"/>
              <a:t>27</a:t>
            </a:fld>
            <a:endParaRPr lang="en-US" dirty="0"/>
          </a:p>
        </p:txBody>
      </p:sp>
    </p:spTree>
    <p:extLst>
      <p:ext uri="{BB962C8B-B14F-4D97-AF65-F5344CB8AC3E}">
        <p14:creationId xmlns:p14="http://schemas.microsoft.com/office/powerpoint/2010/main" val="875107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612D-85C8-20D7-B187-526E58CEA092}"/>
              </a:ext>
            </a:extLst>
          </p:cNvPr>
          <p:cNvSpPr>
            <a:spLocks noGrp="1"/>
          </p:cNvSpPr>
          <p:nvPr>
            <p:ph type="title"/>
          </p:nvPr>
        </p:nvSpPr>
        <p:spPr/>
        <p:txBody>
          <a:bodyPr/>
          <a:lstStyle/>
          <a:p>
            <a:r>
              <a:rPr lang="en-US" dirty="0"/>
              <a:t>Exemption</a:t>
            </a:r>
          </a:p>
        </p:txBody>
      </p:sp>
      <p:sp>
        <p:nvSpPr>
          <p:cNvPr id="3" name="Content Placeholder 2">
            <a:extLst>
              <a:ext uri="{FF2B5EF4-FFF2-40B4-BE49-F238E27FC236}">
                <a16:creationId xmlns:a16="http://schemas.microsoft.com/office/drawing/2014/main" id="{A12DEA3C-B987-1D8C-C898-21D2057D7991}"/>
              </a:ext>
            </a:extLst>
          </p:cNvPr>
          <p:cNvSpPr>
            <a:spLocks noGrp="1"/>
          </p:cNvSpPr>
          <p:nvPr>
            <p:ph idx="1"/>
          </p:nvPr>
        </p:nvSpPr>
        <p:spPr/>
        <p:txBody>
          <a:bodyPr/>
          <a:lstStyle/>
          <a:p>
            <a:pPr marL="0" indent="0">
              <a:buNone/>
            </a:pPr>
            <a:r>
              <a:rPr lang="en-US" dirty="0"/>
              <a:t>After remediation, if the student’s basic skills scores do not meet program exit requirements, the student may:</a:t>
            </a:r>
          </a:p>
          <a:p>
            <a:pPr>
              <a:buFont typeface="Wingdings" panose="05000000000000000000" pitchFamily="2" charset="2"/>
              <a:buChar char="ü"/>
            </a:pPr>
            <a:r>
              <a:rPr lang="en-US" dirty="0"/>
              <a:t>Remediate further and retest; </a:t>
            </a:r>
          </a:p>
          <a:p>
            <a:pPr>
              <a:buFont typeface="Wingdings" panose="05000000000000000000" pitchFamily="2" charset="2"/>
              <a:buChar char="ü"/>
            </a:pPr>
            <a:r>
              <a:rPr lang="en-US" dirty="0"/>
              <a:t>Pass a related state, national or industry licensure examination or certification;</a:t>
            </a:r>
          </a:p>
          <a:p>
            <a:pPr>
              <a:buFont typeface="Wingdings" panose="05000000000000000000" pitchFamily="2" charset="2"/>
              <a:buChar char="ü"/>
            </a:pPr>
            <a:r>
              <a:rPr lang="en-US" dirty="0"/>
              <a:t>Be exempt from meeting the basic skills requirements of the program if they are a student with a disability and provide appropriate documentation and request an exemption based upon the disability.  Rule 6A-10.040, F.A.C., requires all LEAs to have a policy addressing exemptions for students with disabilities.</a:t>
            </a:r>
          </a:p>
        </p:txBody>
      </p:sp>
      <p:sp>
        <p:nvSpPr>
          <p:cNvPr id="4" name="Slide Number Placeholder 3">
            <a:extLst>
              <a:ext uri="{FF2B5EF4-FFF2-40B4-BE49-F238E27FC236}">
                <a16:creationId xmlns:a16="http://schemas.microsoft.com/office/drawing/2014/main" id="{16221526-66E8-9773-E47D-CDF4A5D54908}"/>
              </a:ext>
            </a:extLst>
          </p:cNvPr>
          <p:cNvSpPr>
            <a:spLocks noGrp="1"/>
          </p:cNvSpPr>
          <p:nvPr>
            <p:ph type="sldNum" sz="quarter" idx="12"/>
          </p:nvPr>
        </p:nvSpPr>
        <p:spPr/>
        <p:txBody>
          <a:bodyPr/>
          <a:lstStyle/>
          <a:p>
            <a:fld id="{FB167CF1-762D-4EF7-970E-A7844CC3CF49}" type="slidenum">
              <a:rPr lang="en-US" smtClean="0"/>
              <a:t>28</a:t>
            </a:fld>
            <a:endParaRPr lang="en-US" dirty="0"/>
          </a:p>
        </p:txBody>
      </p:sp>
    </p:spTree>
    <p:extLst>
      <p:ext uri="{BB962C8B-B14F-4D97-AF65-F5344CB8AC3E}">
        <p14:creationId xmlns:p14="http://schemas.microsoft.com/office/powerpoint/2010/main" val="2430407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2F1D-0421-4B20-079D-B35EB17CF146}"/>
              </a:ext>
            </a:extLst>
          </p:cNvPr>
          <p:cNvSpPr>
            <a:spLocks noGrp="1"/>
          </p:cNvSpPr>
          <p:nvPr>
            <p:ph type="title"/>
          </p:nvPr>
        </p:nvSpPr>
        <p:spPr/>
        <p:txBody>
          <a:bodyPr/>
          <a:lstStyle/>
          <a:p>
            <a:r>
              <a:rPr lang="en-US" dirty="0"/>
              <a:t>Project Search (1 of 2)</a:t>
            </a:r>
          </a:p>
        </p:txBody>
      </p:sp>
      <p:sp>
        <p:nvSpPr>
          <p:cNvPr id="3" name="Content Placeholder 2">
            <a:extLst>
              <a:ext uri="{FF2B5EF4-FFF2-40B4-BE49-F238E27FC236}">
                <a16:creationId xmlns:a16="http://schemas.microsoft.com/office/drawing/2014/main" id="{82AA7BF9-7294-38C7-9F8C-0DA16E0F6D88}"/>
              </a:ext>
            </a:extLst>
          </p:cNvPr>
          <p:cNvSpPr>
            <a:spLocks noGrp="1"/>
          </p:cNvSpPr>
          <p:nvPr>
            <p:ph idx="1"/>
          </p:nvPr>
        </p:nvSpPr>
        <p:spPr/>
        <p:txBody>
          <a:bodyPr/>
          <a:lstStyle/>
          <a:p>
            <a:pPr marL="0" indent="0">
              <a:buNone/>
            </a:pPr>
            <a:r>
              <a:rPr lang="en-US" dirty="0"/>
              <a:t>Project SEARCH is a nine-month transition-to-work internship program for people with disabilities. It is targeted for individuals whose goal is competitive employment. The program takes place in a business-led setting where total immersion in the workplace facilitates the teaching and learning process through hands-on training and the acquisition of employability and marketable work skills. Interns participate in three internships to explore a variety of career paths. The interns work throughout the year with a team that includes their family, an instructor and local and state agencies to create an employment goal. The goal of this nine-month program is competitive, integrated employment.</a:t>
            </a:r>
          </a:p>
        </p:txBody>
      </p:sp>
      <p:sp>
        <p:nvSpPr>
          <p:cNvPr id="4" name="Slide Number Placeholder 3">
            <a:extLst>
              <a:ext uri="{FF2B5EF4-FFF2-40B4-BE49-F238E27FC236}">
                <a16:creationId xmlns:a16="http://schemas.microsoft.com/office/drawing/2014/main" id="{0D51B3B4-2A6C-FD5F-DB13-2C7420AFB1D3}"/>
              </a:ext>
            </a:extLst>
          </p:cNvPr>
          <p:cNvSpPr>
            <a:spLocks noGrp="1"/>
          </p:cNvSpPr>
          <p:nvPr>
            <p:ph type="sldNum" sz="quarter" idx="12"/>
          </p:nvPr>
        </p:nvSpPr>
        <p:spPr/>
        <p:txBody>
          <a:bodyPr/>
          <a:lstStyle/>
          <a:p>
            <a:fld id="{FB167CF1-762D-4EF7-970E-A7844CC3CF49}" type="slidenum">
              <a:rPr lang="en-US" smtClean="0"/>
              <a:t>29</a:t>
            </a:fld>
            <a:endParaRPr lang="en-US" dirty="0"/>
          </a:p>
        </p:txBody>
      </p:sp>
    </p:spTree>
    <p:extLst>
      <p:ext uri="{BB962C8B-B14F-4D97-AF65-F5344CB8AC3E}">
        <p14:creationId xmlns:p14="http://schemas.microsoft.com/office/powerpoint/2010/main" val="278131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p:txBody>
          <a:bodyPr/>
          <a:lstStyle/>
          <a:p>
            <a:r>
              <a:rPr lang="en-US" dirty="0"/>
              <a:t>Our Mission </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idx="1"/>
          </p:nvPr>
        </p:nvSpPr>
        <p:spPr>
          <a:xfrm>
            <a:off x="838200" y="2289816"/>
            <a:ext cx="10515600" cy="1538430"/>
          </a:xfrm>
        </p:spPr>
        <p:txBody>
          <a:bodyPr/>
          <a:lstStyle/>
          <a:p>
            <a:pPr marL="0" indent="0">
              <a:buNone/>
            </a:pPr>
            <a:r>
              <a:rPr lang="en-US" sz="2400" dirty="0"/>
              <a:t>To advance the quality of life, dignity, equality, self-determination, and freedom of choice of persons with disabilities through collaboration, education, advocacy, as well as legal and legislative strategies. </a:t>
            </a:r>
          </a:p>
        </p:txBody>
      </p:sp>
      <p:sp>
        <p:nvSpPr>
          <p:cNvPr id="2" name="Slide Number Placeholder 1">
            <a:extLst>
              <a:ext uri="{FF2B5EF4-FFF2-40B4-BE49-F238E27FC236}">
                <a16:creationId xmlns:a16="http://schemas.microsoft.com/office/drawing/2014/main" id="{D1B269FB-DB80-583B-330B-D61D4BD742F0}"/>
              </a:ext>
            </a:extLst>
          </p:cNvPr>
          <p:cNvSpPr>
            <a:spLocks noGrp="1"/>
          </p:cNvSpPr>
          <p:nvPr>
            <p:ph type="sldNum" sz="quarter" idx="12"/>
          </p:nvPr>
        </p:nvSpPr>
        <p:spPr/>
        <p:txBody>
          <a:bodyPr/>
          <a:lstStyle/>
          <a:p>
            <a:fld id="{FB167CF1-762D-4EF7-970E-A7844CC3CF49}" type="slidenum">
              <a:rPr lang="en-US" smtClean="0"/>
              <a:t>3</a:t>
            </a:fld>
            <a:endParaRPr lang="en-US" dirty="0"/>
          </a:p>
        </p:txBody>
      </p:sp>
    </p:spTree>
    <p:extLst>
      <p:ext uri="{BB962C8B-B14F-4D97-AF65-F5344CB8AC3E}">
        <p14:creationId xmlns:p14="http://schemas.microsoft.com/office/powerpoint/2010/main" val="309402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53ED-EAA4-7E20-DE38-2634F74FC6D5}"/>
              </a:ext>
            </a:extLst>
          </p:cNvPr>
          <p:cNvSpPr>
            <a:spLocks noGrp="1"/>
          </p:cNvSpPr>
          <p:nvPr>
            <p:ph type="title"/>
          </p:nvPr>
        </p:nvSpPr>
        <p:spPr/>
        <p:txBody>
          <a:bodyPr/>
          <a:lstStyle/>
          <a:p>
            <a:r>
              <a:rPr lang="en-US" dirty="0"/>
              <a:t>Project Search (2 of 2)</a:t>
            </a:r>
          </a:p>
        </p:txBody>
      </p:sp>
      <p:sp>
        <p:nvSpPr>
          <p:cNvPr id="3" name="Content Placeholder 2">
            <a:extLst>
              <a:ext uri="{FF2B5EF4-FFF2-40B4-BE49-F238E27FC236}">
                <a16:creationId xmlns:a16="http://schemas.microsoft.com/office/drawing/2014/main" id="{55058A11-BE9B-C732-1893-16B7D919385F}"/>
              </a:ext>
            </a:extLst>
          </p:cNvPr>
          <p:cNvSpPr>
            <a:spLocks noGrp="1"/>
          </p:cNvSpPr>
          <p:nvPr>
            <p:ph idx="1"/>
          </p:nvPr>
        </p:nvSpPr>
        <p:spPr/>
        <p:txBody>
          <a:bodyPr/>
          <a:lstStyle/>
          <a:p>
            <a:pPr marL="0" indent="0">
              <a:buNone/>
            </a:pPr>
            <a:r>
              <a:rPr lang="en-US" dirty="0"/>
              <a:t>In Florida, Project SEARCH is a transition-age youth program for students who have met the requirements for their standard diploma, have deferred receipt of their diploma to participate in the transition program and are typically in the last year of eligibility for free and appropriate public education (FAPE). The target age for students in the program is 18-21 years of age but prefer students nearing the end of FAPE who are 20 or 21 years of age.</a:t>
            </a:r>
          </a:p>
        </p:txBody>
      </p:sp>
      <p:sp>
        <p:nvSpPr>
          <p:cNvPr id="4" name="Slide Number Placeholder 3">
            <a:extLst>
              <a:ext uri="{FF2B5EF4-FFF2-40B4-BE49-F238E27FC236}">
                <a16:creationId xmlns:a16="http://schemas.microsoft.com/office/drawing/2014/main" id="{D3E85E93-84B0-C044-50DE-A0309259B099}"/>
              </a:ext>
            </a:extLst>
          </p:cNvPr>
          <p:cNvSpPr>
            <a:spLocks noGrp="1"/>
          </p:cNvSpPr>
          <p:nvPr>
            <p:ph type="sldNum" sz="quarter" idx="12"/>
          </p:nvPr>
        </p:nvSpPr>
        <p:spPr/>
        <p:txBody>
          <a:bodyPr/>
          <a:lstStyle/>
          <a:p>
            <a:fld id="{FB167CF1-762D-4EF7-970E-A7844CC3CF49}" type="slidenum">
              <a:rPr lang="en-US" smtClean="0"/>
              <a:t>30</a:t>
            </a:fld>
            <a:endParaRPr lang="en-US" dirty="0"/>
          </a:p>
        </p:txBody>
      </p:sp>
    </p:spTree>
    <p:extLst>
      <p:ext uri="{BB962C8B-B14F-4D97-AF65-F5344CB8AC3E}">
        <p14:creationId xmlns:p14="http://schemas.microsoft.com/office/powerpoint/2010/main" val="2677372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974D20-21D0-7215-6A4F-F53D001EF0BB}"/>
              </a:ext>
            </a:extLst>
          </p:cNvPr>
          <p:cNvSpPr>
            <a:spLocks noGrp="1"/>
          </p:cNvSpPr>
          <p:nvPr>
            <p:ph type="title"/>
          </p:nvPr>
        </p:nvSpPr>
        <p:spPr/>
        <p:txBody>
          <a:bodyPr/>
          <a:lstStyle/>
          <a:p>
            <a:r>
              <a:rPr lang="en-US" dirty="0"/>
              <a:t>Agencies That Are Helpful at IEPs</a:t>
            </a:r>
          </a:p>
        </p:txBody>
      </p:sp>
      <p:sp>
        <p:nvSpPr>
          <p:cNvPr id="3" name="Content Placeholder 2">
            <a:extLst>
              <a:ext uri="{FF2B5EF4-FFF2-40B4-BE49-F238E27FC236}">
                <a16:creationId xmlns:a16="http://schemas.microsoft.com/office/drawing/2014/main" id="{44C3559A-144D-FA45-0729-FC08D24F413E}"/>
              </a:ext>
            </a:extLst>
          </p:cNvPr>
          <p:cNvSpPr>
            <a:spLocks noGrp="1"/>
          </p:cNvSpPr>
          <p:nvPr>
            <p:ph sz="half" idx="2"/>
          </p:nvPr>
        </p:nvSpPr>
        <p:spPr>
          <a:xfrm>
            <a:off x="839788" y="1764632"/>
            <a:ext cx="5157787" cy="4003008"/>
          </a:xfrm>
        </p:spPr>
        <p:txBody>
          <a:bodyPr/>
          <a:lstStyle/>
          <a:p>
            <a:r>
              <a:rPr lang="en-US" sz="2200" dirty="0"/>
              <a:t>Agency for Persons with Disabilities</a:t>
            </a:r>
          </a:p>
          <a:p>
            <a:r>
              <a:rPr lang="en-US" sz="2200" dirty="0"/>
              <a:t>Community Colleges</a:t>
            </a:r>
          </a:p>
          <a:p>
            <a:r>
              <a:rPr lang="en-US" sz="2200" dirty="0"/>
              <a:t>Division of Vocational Rehabilitation</a:t>
            </a:r>
          </a:p>
          <a:p>
            <a:r>
              <a:rPr lang="en-US" sz="2200" dirty="0"/>
              <a:t>Children’s Medical Services</a:t>
            </a:r>
          </a:p>
          <a:p>
            <a:r>
              <a:rPr lang="en-US" sz="2200" dirty="0"/>
              <a:t>Community Mental Health Services</a:t>
            </a:r>
          </a:p>
          <a:p>
            <a:r>
              <a:rPr lang="en-US" sz="2200" dirty="0"/>
              <a:t>Social Security Programs</a:t>
            </a:r>
          </a:p>
          <a:p>
            <a:r>
              <a:rPr lang="en-US" sz="2200" dirty="0"/>
              <a:t>Any other agency with services or programs that might contribute to the student’s successful transition to adult life.</a:t>
            </a:r>
          </a:p>
        </p:txBody>
      </p:sp>
      <p:sp>
        <p:nvSpPr>
          <p:cNvPr id="5" name="Content Placeholder 4">
            <a:extLst>
              <a:ext uri="{FF2B5EF4-FFF2-40B4-BE49-F238E27FC236}">
                <a16:creationId xmlns:a16="http://schemas.microsoft.com/office/drawing/2014/main" id="{D939EBBC-DB0C-8A9A-9159-6C333B730F81}"/>
              </a:ext>
            </a:extLst>
          </p:cNvPr>
          <p:cNvSpPr>
            <a:spLocks noGrp="1"/>
          </p:cNvSpPr>
          <p:nvPr>
            <p:ph sz="quarter" idx="4"/>
          </p:nvPr>
        </p:nvSpPr>
        <p:spPr>
          <a:xfrm>
            <a:off x="6172200" y="1764632"/>
            <a:ext cx="5183188" cy="4003008"/>
          </a:xfrm>
        </p:spPr>
        <p:txBody>
          <a:bodyPr/>
          <a:lstStyle/>
          <a:p>
            <a:r>
              <a:rPr lang="en-US" sz="2200" dirty="0"/>
              <a:t>Alcohol, drug abuse and mental health </a:t>
            </a:r>
          </a:p>
          <a:p>
            <a:r>
              <a:rPr lang="en-US" sz="2200" dirty="0"/>
              <a:t>Division of Blind Services</a:t>
            </a:r>
          </a:p>
          <a:p>
            <a:r>
              <a:rPr lang="en-US" sz="2200" dirty="0"/>
              <a:t>Deaf Services</a:t>
            </a:r>
          </a:p>
          <a:p>
            <a:r>
              <a:rPr lang="en-US" sz="2200" dirty="0"/>
              <a:t>Children and Families Services</a:t>
            </a:r>
          </a:p>
          <a:p>
            <a:r>
              <a:rPr lang="en-US" sz="2200" dirty="0"/>
              <a:t>Centers for Independent Living</a:t>
            </a:r>
          </a:p>
          <a:p>
            <a:r>
              <a:rPr lang="en-US" sz="2200" dirty="0"/>
              <a:t>Speech-Language Programs</a:t>
            </a:r>
          </a:p>
          <a:p>
            <a:endParaRPr lang="en-US" sz="2200" dirty="0"/>
          </a:p>
        </p:txBody>
      </p:sp>
      <p:sp>
        <p:nvSpPr>
          <p:cNvPr id="2" name="Slide Number Placeholder 1">
            <a:extLst>
              <a:ext uri="{FF2B5EF4-FFF2-40B4-BE49-F238E27FC236}">
                <a16:creationId xmlns:a16="http://schemas.microsoft.com/office/drawing/2014/main" id="{66B99503-5A64-AE1E-E6B6-6362AE622EC1}"/>
              </a:ext>
            </a:extLst>
          </p:cNvPr>
          <p:cNvSpPr>
            <a:spLocks noGrp="1"/>
          </p:cNvSpPr>
          <p:nvPr>
            <p:ph type="sldNum" sz="quarter" idx="12"/>
          </p:nvPr>
        </p:nvSpPr>
        <p:spPr/>
        <p:txBody>
          <a:bodyPr/>
          <a:lstStyle/>
          <a:p>
            <a:fld id="{FB167CF1-762D-4EF7-970E-A7844CC3CF49}" type="slidenum">
              <a:rPr lang="en-US" smtClean="0"/>
              <a:t>31</a:t>
            </a:fld>
            <a:endParaRPr lang="en-US" dirty="0"/>
          </a:p>
        </p:txBody>
      </p:sp>
    </p:spTree>
    <p:extLst>
      <p:ext uri="{BB962C8B-B14F-4D97-AF65-F5344CB8AC3E}">
        <p14:creationId xmlns:p14="http://schemas.microsoft.com/office/powerpoint/2010/main" val="4091670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83BF-B33A-9C15-A2E6-F5A790930CFB}"/>
              </a:ext>
            </a:extLst>
          </p:cNvPr>
          <p:cNvSpPr>
            <a:spLocks noGrp="1"/>
          </p:cNvSpPr>
          <p:nvPr>
            <p:ph type="title"/>
          </p:nvPr>
        </p:nvSpPr>
        <p:spPr/>
        <p:txBody>
          <a:bodyPr/>
          <a:lstStyle/>
          <a:p>
            <a:r>
              <a:rPr lang="en-US" dirty="0"/>
              <a:t>Additional TIEP Members</a:t>
            </a:r>
          </a:p>
        </p:txBody>
      </p:sp>
      <p:sp>
        <p:nvSpPr>
          <p:cNvPr id="3" name="Content Placeholder 2">
            <a:extLst>
              <a:ext uri="{FF2B5EF4-FFF2-40B4-BE49-F238E27FC236}">
                <a16:creationId xmlns:a16="http://schemas.microsoft.com/office/drawing/2014/main" id="{1506603E-ACC8-71D1-06DA-97A259D03BA1}"/>
              </a:ext>
            </a:extLst>
          </p:cNvPr>
          <p:cNvSpPr>
            <a:spLocks noGrp="1"/>
          </p:cNvSpPr>
          <p:nvPr>
            <p:ph idx="1"/>
          </p:nvPr>
        </p:nvSpPr>
        <p:spPr/>
        <p:txBody>
          <a:bodyPr/>
          <a:lstStyle/>
          <a:p>
            <a:pPr marL="0" indent="0">
              <a:buNone/>
            </a:pPr>
            <a:r>
              <a:rPr lang="en-US" dirty="0"/>
              <a:t>The TIEP team must include the same required members as an IEP, however additional members may also be included. </a:t>
            </a:r>
          </a:p>
          <a:p>
            <a:pPr marL="0" indent="0">
              <a:buNone/>
            </a:pPr>
            <a:r>
              <a:rPr lang="en-US" dirty="0"/>
              <a:t>The school district or parent or guardian may also invite people from such places as:</a:t>
            </a:r>
          </a:p>
          <a:p>
            <a:pPr lvl="1"/>
            <a:r>
              <a:rPr lang="en-US" dirty="0"/>
              <a:t>higher education experts</a:t>
            </a:r>
          </a:p>
          <a:p>
            <a:pPr lvl="1"/>
            <a:r>
              <a:rPr lang="en-US" dirty="0"/>
              <a:t>prospective adult living setting</a:t>
            </a:r>
          </a:p>
          <a:p>
            <a:pPr lvl="1"/>
            <a:r>
              <a:rPr lang="en-US" dirty="0"/>
              <a:t>Prospective employers or employment training sites, job coaches, VR counselor or customized employment provider.</a:t>
            </a:r>
          </a:p>
        </p:txBody>
      </p:sp>
      <p:sp>
        <p:nvSpPr>
          <p:cNvPr id="4" name="Slide Number Placeholder 3">
            <a:extLst>
              <a:ext uri="{FF2B5EF4-FFF2-40B4-BE49-F238E27FC236}">
                <a16:creationId xmlns:a16="http://schemas.microsoft.com/office/drawing/2014/main" id="{BF67F991-A3FA-4672-67E1-5256A9A1B1EC}"/>
              </a:ext>
            </a:extLst>
          </p:cNvPr>
          <p:cNvSpPr>
            <a:spLocks noGrp="1"/>
          </p:cNvSpPr>
          <p:nvPr>
            <p:ph type="sldNum" sz="quarter" idx="12"/>
          </p:nvPr>
        </p:nvSpPr>
        <p:spPr/>
        <p:txBody>
          <a:bodyPr/>
          <a:lstStyle/>
          <a:p>
            <a:fld id="{FB167CF1-762D-4EF7-970E-A7844CC3CF49}" type="slidenum">
              <a:rPr lang="en-US" smtClean="0"/>
              <a:t>32</a:t>
            </a:fld>
            <a:endParaRPr lang="en-US" dirty="0"/>
          </a:p>
        </p:txBody>
      </p:sp>
    </p:spTree>
    <p:extLst>
      <p:ext uri="{BB962C8B-B14F-4D97-AF65-F5344CB8AC3E}">
        <p14:creationId xmlns:p14="http://schemas.microsoft.com/office/powerpoint/2010/main" val="819612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9ED3-803F-D8F5-7F5D-EDDB49E1E7A9}"/>
              </a:ext>
            </a:extLst>
          </p:cNvPr>
          <p:cNvSpPr>
            <a:spLocks noGrp="1"/>
          </p:cNvSpPr>
          <p:nvPr>
            <p:ph type="title"/>
          </p:nvPr>
        </p:nvSpPr>
        <p:spPr/>
        <p:txBody>
          <a:bodyPr/>
          <a:lstStyle/>
          <a:p>
            <a:r>
              <a:rPr lang="en-US" dirty="0"/>
              <a:t>Preparing For Your IEP Meeting</a:t>
            </a:r>
          </a:p>
        </p:txBody>
      </p:sp>
      <p:sp>
        <p:nvSpPr>
          <p:cNvPr id="3" name="Content Placeholder 2">
            <a:extLst>
              <a:ext uri="{FF2B5EF4-FFF2-40B4-BE49-F238E27FC236}">
                <a16:creationId xmlns:a16="http://schemas.microsoft.com/office/drawing/2014/main" id="{97B74971-F866-478C-7F04-E5C79EB4DF2E}"/>
              </a:ext>
            </a:extLst>
          </p:cNvPr>
          <p:cNvSpPr>
            <a:spLocks noGrp="1"/>
          </p:cNvSpPr>
          <p:nvPr>
            <p:ph idx="1"/>
          </p:nvPr>
        </p:nvSpPr>
        <p:spPr/>
        <p:txBody>
          <a:bodyPr/>
          <a:lstStyle/>
          <a:p>
            <a:r>
              <a:rPr lang="en-US" dirty="0"/>
              <a:t>If the purpose of the meeting is to consider your postsecondary goals and transition services, the student should be invited to the meeting.</a:t>
            </a:r>
          </a:p>
          <a:p>
            <a:r>
              <a:rPr lang="en-US" dirty="0"/>
              <a:t>These meetings are so important to the student’s future, the more they can be part of them, the better the team will work together.</a:t>
            </a:r>
          </a:p>
          <a:p>
            <a:r>
              <a:rPr lang="en-US" dirty="0"/>
              <a:t>Communication with the team is important. The more the team knows about the student’s strengths, desired post-school goals and where they need help, the more they can help them succeed.</a:t>
            </a:r>
          </a:p>
        </p:txBody>
      </p:sp>
      <p:sp>
        <p:nvSpPr>
          <p:cNvPr id="4" name="Slide Number Placeholder 3">
            <a:extLst>
              <a:ext uri="{FF2B5EF4-FFF2-40B4-BE49-F238E27FC236}">
                <a16:creationId xmlns:a16="http://schemas.microsoft.com/office/drawing/2014/main" id="{95F9C2AC-971B-D72D-88F0-DD909E285A75}"/>
              </a:ext>
            </a:extLst>
          </p:cNvPr>
          <p:cNvSpPr>
            <a:spLocks noGrp="1"/>
          </p:cNvSpPr>
          <p:nvPr>
            <p:ph type="sldNum" sz="quarter" idx="12"/>
          </p:nvPr>
        </p:nvSpPr>
        <p:spPr/>
        <p:txBody>
          <a:bodyPr/>
          <a:lstStyle/>
          <a:p>
            <a:fld id="{FB167CF1-762D-4EF7-970E-A7844CC3CF49}" type="slidenum">
              <a:rPr lang="en-US" smtClean="0"/>
              <a:t>33</a:t>
            </a:fld>
            <a:endParaRPr lang="en-US" dirty="0"/>
          </a:p>
        </p:txBody>
      </p:sp>
    </p:spTree>
    <p:extLst>
      <p:ext uri="{BB962C8B-B14F-4D97-AF65-F5344CB8AC3E}">
        <p14:creationId xmlns:p14="http://schemas.microsoft.com/office/powerpoint/2010/main" val="1437662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B957-7E11-244C-886D-DB3BCB51B4AD}"/>
              </a:ext>
            </a:extLst>
          </p:cNvPr>
          <p:cNvSpPr>
            <a:spLocks noGrp="1"/>
          </p:cNvSpPr>
          <p:nvPr>
            <p:ph type="title"/>
          </p:nvPr>
        </p:nvSpPr>
        <p:spPr>
          <a:xfrm>
            <a:off x="1239253" y="220746"/>
            <a:ext cx="10515600" cy="908783"/>
          </a:xfrm>
        </p:spPr>
        <p:txBody>
          <a:bodyPr/>
          <a:lstStyle/>
          <a:p>
            <a:r>
              <a:rPr lang="en-US" dirty="0"/>
              <a:t> Person Centered Planning (PCP)</a:t>
            </a:r>
          </a:p>
        </p:txBody>
      </p:sp>
      <p:sp>
        <p:nvSpPr>
          <p:cNvPr id="3" name="Content Placeholder 2">
            <a:extLst>
              <a:ext uri="{FF2B5EF4-FFF2-40B4-BE49-F238E27FC236}">
                <a16:creationId xmlns:a16="http://schemas.microsoft.com/office/drawing/2014/main" id="{37F1D411-CBF4-4800-79F2-63DF7F718017}"/>
              </a:ext>
            </a:extLst>
          </p:cNvPr>
          <p:cNvSpPr>
            <a:spLocks noGrp="1"/>
          </p:cNvSpPr>
          <p:nvPr>
            <p:ph idx="1"/>
          </p:nvPr>
        </p:nvSpPr>
        <p:spPr/>
        <p:txBody>
          <a:bodyPr/>
          <a:lstStyle/>
          <a:p>
            <a:r>
              <a:rPr lang="en-US" dirty="0"/>
              <a:t>The IEP team is there to help the student plan for their successful transition into adulthood. </a:t>
            </a:r>
          </a:p>
          <a:p>
            <a:r>
              <a:rPr lang="en-US" dirty="0"/>
              <a:t>Self-determination is key to the PCP approach.</a:t>
            </a:r>
          </a:p>
          <a:p>
            <a:r>
              <a:rPr lang="en-US" dirty="0"/>
              <a:t>Using the PCP approach the IEP meeting will focus on the student’s strengths, preferences, interests and needs. </a:t>
            </a:r>
          </a:p>
          <a:p>
            <a:r>
              <a:rPr lang="en-US" dirty="0"/>
              <a:t>The IEP team should work collaboratively to identify the student’s priorities and assist them in attaining their self-determined quality of life.</a:t>
            </a:r>
          </a:p>
        </p:txBody>
      </p:sp>
      <p:sp>
        <p:nvSpPr>
          <p:cNvPr id="4" name="Slide Number Placeholder 3">
            <a:extLst>
              <a:ext uri="{FF2B5EF4-FFF2-40B4-BE49-F238E27FC236}">
                <a16:creationId xmlns:a16="http://schemas.microsoft.com/office/drawing/2014/main" id="{E50C28A8-D410-1B48-1F0B-F8522438AA64}"/>
              </a:ext>
            </a:extLst>
          </p:cNvPr>
          <p:cNvSpPr>
            <a:spLocks noGrp="1"/>
          </p:cNvSpPr>
          <p:nvPr>
            <p:ph type="sldNum" sz="quarter" idx="12"/>
          </p:nvPr>
        </p:nvSpPr>
        <p:spPr/>
        <p:txBody>
          <a:bodyPr/>
          <a:lstStyle/>
          <a:p>
            <a:fld id="{FB167CF1-762D-4EF7-970E-A7844CC3CF49}" type="slidenum">
              <a:rPr lang="en-US" smtClean="0"/>
              <a:t>34</a:t>
            </a:fld>
            <a:endParaRPr lang="en-US" dirty="0"/>
          </a:p>
        </p:txBody>
      </p:sp>
    </p:spTree>
    <p:extLst>
      <p:ext uri="{BB962C8B-B14F-4D97-AF65-F5344CB8AC3E}">
        <p14:creationId xmlns:p14="http://schemas.microsoft.com/office/powerpoint/2010/main" val="2961253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3981-5EE0-A5BD-6811-4C19702560EB}"/>
              </a:ext>
            </a:extLst>
          </p:cNvPr>
          <p:cNvSpPr>
            <a:spLocks noGrp="1"/>
          </p:cNvSpPr>
          <p:nvPr>
            <p:ph type="title"/>
          </p:nvPr>
        </p:nvSpPr>
        <p:spPr/>
        <p:txBody>
          <a:bodyPr/>
          <a:lstStyle/>
          <a:p>
            <a:r>
              <a:rPr lang="en-US" dirty="0"/>
              <a:t>How Long Can You Stay In School?</a:t>
            </a:r>
          </a:p>
        </p:txBody>
      </p:sp>
      <p:sp>
        <p:nvSpPr>
          <p:cNvPr id="3" name="Content Placeholder 2">
            <a:extLst>
              <a:ext uri="{FF2B5EF4-FFF2-40B4-BE49-F238E27FC236}">
                <a16:creationId xmlns:a16="http://schemas.microsoft.com/office/drawing/2014/main" id="{D71119EA-46E5-2E59-8511-BC6E016F6B2C}"/>
              </a:ext>
            </a:extLst>
          </p:cNvPr>
          <p:cNvSpPr>
            <a:spLocks noGrp="1"/>
          </p:cNvSpPr>
          <p:nvPr>
            <p:ph idx="1"/>
          </p:nvPr>
        </p:nvSpPr>
        <p:spPr>
          <a:xfrm>
            <a:off x="838200" y="1273908"/>
            <a:ext cx="10515600" cy="4723301"/>
          </a:xfrm>
        </p:spPr>
        <p:txBody>
          <a:bodyPr/>
          <a:lstStyle/>
          <a:p>
            <a:r>
              <a:rPr lang="en-US" sz="2200" dirty="0"/>
              <a:t>Students with disabilities can stay in school until they receive a standard diploma on  general education standards or until they turn 22.*</a:t>
            </a:r>
          </a:p>
          <a:p>
            <a:r>
              <a:rPr lang="en-US" sz="2200" dirty="0"/>
              <a:t>In some districts, it is the day you turn 22, the semester you turn 22 or the end of the school year in which you turn 22. </a:t>
            </a:r>
          </a:p>
          <a:p>
            <a:r>
              <a:rPr lang="en-US" sz="2200" dirty="0"/>
              <a:t>Check your District’s Special Programs and Procedures document:</a:t>
            </a:r>
          </a:p>
          <a:p>
            <a:pPr marL="0" indent="0">
              <a:buNone/>
            </a:pPr>
            <a:r>
              <a:rPr lang="en-US" b="0" i="0" u="sng" dirty="0">
                <a:solidFill>
                  <a:srgbClr val="214283"/>
                </a:solidFill>
                <a:effectLst/>
                <a:latin typeface="Open Sans" panose="020B0606030504020204" pitchFamily="34" charset="0"/>
                <a:hlinkClick r:id="rId2" tooltip="https://beessgsw.org/#/spp/institution/public/"/>
              </a:rPr>
              <a:t>   </a:t>
            </a:r>
            <a:r>
              <a:rPr lang="en-US" sz="2200" b="0" i="0" u="sng" dirty="0">
                <a:solidFill>
                  <a:srgbClr val="214283"/>
                </a:solidFill>
                <a:effectLst/>
                <a:latin typeface="Open Sans" panose="020B0606030504020204" pitchFamily="34" charset="0"/>
                <a:hlinkClick r:id="rId2" tooltip="https://beessgsw.org/#/spp/institution/public/"/>
              </a:rPr>
              <a:t>https://beessgsw.org/#/spp/institution/public/</a:t>
            </a:r>
            <a:endParaRPr lang="en-US" sz="2200" b="0" i="0" u="sng" dirty="0">
              <a:solidFill>
                <a:srgbClr val="214283"/>
              </a:solidFill>
              <a:effectLst/>
              <a:latin typeface="Open Sans" panose="020B0606030504020204" pitchFamily="34" charset="0"/>
            </a:endParaRPr>
          </a:p>
          <a:p>
            <a:pPr marL="0" indent="0">
              <a:buNone/>
            </a:pPr>
            <a:endParaRPr lang="en-US" sz="2200" u="sng" dirty="0">
              <a:solidFill>
                <a:srgbClr val="214283"/>
              </a:solidFill>
              <a:latin typeface="Open Sans" panose="020B0606030504020204" pitchFamily="34" charset="0"/>
            </a:endParaRPr>
          </a:p>
          <a:p>
            <a:pPr marL="0" indent="0">
              <a:buNone/>
            </a:pPr>
            <a:endParaRPr lang="en-US" sz="2200" u="sng" dirty="0">
              <a:solidFill>
                <a:srgbClr val="214283"/>
              </a:solidFill>
              <a:latin typeface="Open Sans" panose="020B0606030504020204" pitchFamily="34" charset="0"/>
            </a:endParaRPr>
          </a:p>
          <a:p>
            <a:pPr marL="0" indent="0">
              <a:buNone/>
            </a:pPr>
            <a:r>
              <a:rPr lang="en-US" sz="2200" dirty="0">
                <a:solidFill>
                  <a:srgbClr val="214283"/>
                </a:solidFill>
                <a:latin typeface="Open Sans" panose="020B0606030504020204" pitchFamily="34" charset="0"/>
              </a:rPr>
              <a:t>* Special circumstance may apply to defer even with the receipt of a standard diploma</a:t>
            </a:r>
            <a:endParaRPr lang="en-US" sz="2200" dirty="0"/>
          </a:p>
        </p:txBody>
      </p:sp>
      <p:sp>
        <p:nvSpPr>
          <p:cNvPr id="4" name="Slide Number Placeholder 3">
            <a:extLst>
              <a:ext uri="{FF2B5EF4-FFF2-40B4-BE49-F238E27FC236}">
                <a16:creationId xmlns:a16="http://schemas.microsoft.com/office/drawing/2014/main" id="{9E1CF682-75A1-0192-05F5-076F73DC3D6E}"/>
              </a:ext>
            </a:extLst>
          </p:cNvPr>
          <p:cNvSpPr>
            <a:spLocks noGrp="1"/>
          </p:cNvSpPr>
          <p:nvPr>
            <p:ph type="sldNum" sz="quarter" idx="12"/>
          </p:nvPr>
        </p:nvSpPr>
        <p:spPr/>
        <p:txBody>
          <a:bodyPr/>
          <a:lstStyle/>
          <a:p>
            <a:fld id="{FB167CF1-762D-4EF7-970E-A7844CC3CF49}" type="slidenum">
              <a:rPr lang="en-US" smtClean="0"/>
              <a:t>35</a:t>
            </a:fld>
            <a:endParaRPr lang="en-US" dirty="0"/>
          </a:p>
        </p:txBody>
      </p:sp>
    </p:spTree>
    <p:extLst>
      <p:ext uri="{BB962C8B-B14F-4D97-AF65-F5344CB8AC3E}">
        <p14:creationId xmlns:p14="http://schemas.microsoft.com/office/powerpoint/2010/main" val="2094694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471C-F7A5-6584-0F84-059ADFEC0C3C}"/>
              </a:ext>
            </a:extLst>
          </p:cNvPr>
          <p:cNvSpPr>
            <a:spLocks noGrp="1"/>
          </p:cNvSpPr>
          <p:nvPr>
            <p:ph type="title"/>
          </p:nvPr>
        </p:nvSpPr>
        <p:spPr>
          <a:xfrm>
            <a:off x="838200" y="365125"/>
            <a:ext cx="9271715" cy="908783"/>
          </a:xfrm>
        </p:spPr>
        <p:txBody>
          <a:bodyPr/>
          <a:lstStyle/>
          <a:p>
            <a:r>
              <a:rPr lang="en-US" dirty="0"/>
              <a:t>The Deferral Process</a:t>
            </a:r>
          </a:p>
        </p:txBody>
      </p:sp>
      <p:sp>
        <p:nvSpPr>
          <p:cNvPr id="3" name="Content Placeholder 2">
            <a:extLst>
              <a:ext uri="{FF2B5EF4-FFF2-40B4-BE49-F238E27FC236}">
                <a16:creationId xmlns:a16="http://schemas.microsoft.com/office/drawing/2014/main" id="{EEC9683C-577B-B8E1-CB2A-5132CE5DE131}"/>
              </a:ext>
            </a:extLst>
          </p:cNvPr>
          <p:cNvSpPr>
            <a:spLocks noGrp="1"/>
          </p:cNvSpPr>
          <p:nvPr>
            <p:ph idx="1"/>
          </p:nvPr>
        </p:nvSpPr>
        <p:spPr/>
        <p:txBody>
          <a:bodyPr/>
          <a:lstStyle/>
          <a:p>
            <a:r>
              <a:rPr lang="en-US" sz="2200" dirty="0"/>
              <a:t>First, a student must have an IEP that “prescribes special education, transition planning, transition services, or related services through 21.” This means that, because of the disability, a student must need </a:t>
            </a:r>
            <a:r>
              <a:rPr lang="en-US" sz="2200"/>
              <a:t>continued special </a:t>
            </a:r>
            <a:r>
              <a:rPr lang="en-US" sz="2200" dirty="0"/>
              <a:t>education and services.</a:t>
            </a:r>
          </a:p>
          <a:p>
            <a:r>
              <a:rPr lang="en-US" sz="2200" dirty="0"/>
              <a:t>Second, a student must be enrolled in one of several specific educational programs. These programs include accelerated college credit, industry certification courses that lead to college credit, a collegiate high school, courses necessary for a Scholar designation, or structured work-study, internship or pre-apprenticeship programs. School districts offer a variety of extended transition programs that meet these requirements. </a:t>
            </a:r>
          </a:p>
          <a:p>
            <a:pPr marL="0" indent="0">
              <a:buNone/>
            </a:pPr>
            <a:endParaRPr lang="en-US" sz="2200" dirty="0"/>
          </a:p>
        </p:txBody>
      </p:sp>
      <p:sp>
        <p:nvSpPr>
          <p:cNvPr id="4" name="Slide Number Placeholder 3">
            <a:extLst>
              <a:ext uri="{FF2B5EF4-FFF2-40B4-BE49-F238E27FC236}">
                <a16:creationId xmlns:a16="http://schemas.microsoft.com/office/drawing/2014/main" id="{A7AB02E9-9889-AB12-4E31-AADA04E32CCD}"/>
              </a:ext>
            </a:extLst>
          </p:cNvPr>
          <p:cNvSpPr>
            <a:spLocks noGrp="1"/>
          </p:cNvSpPr>
          <p:nvPr>
            <p:ph type="sldNum" sz="quarter" idx="12"/>
          </p:nvPr>
        </p:nvSpPr>
        <p:spPr/>
        <p:txBody>
          <a:bodyPr/>
          <a:lstStyle/>
          <a:p>
            <a:fld id="{FB167CF1-762D-4EF7-970E-A7844CC3CF49}" type="slidenum">
              <a:rPr lang="en-US" smtClean="0"/>
              <a:t>36</a:t>
            </a:fld>
            <a:endParaRPr lang="en-US" dirty="0"/>
          </a:p>
        </p:txBody>
      </p:sp>
    </p:spTree>
    <p:extLst>
      <p:ext uri="{BB962C8B-B14F-4D97-AF65-F5344CB8AC3E}">
        <p14:creationId xmlns:p14="http://schemas.microsoft.com/office/powerpoint/2010/main" val="2114024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E79C-1B89-763E-243C-606BFC7978A5}"/>
              </a:ext>
            </a:extLst>
          </p:cNvPr>
          <p:cNvSpPr>
            <a:spLocks noGrp="1"/>
          </p:cNvSpPr>
          <p:nvPr>
            <p:ph type="title"/>
          </p:nvPr>
        </p:nvSpPr>
        <p:spPr/>
        <p:txBody>
          <a:bodyPr/>
          <a:lstStyle/>
          <a:p>
            <a:r>
              <a:rPr lang="en-US" dirty="0"/>
              <a:t>Deadlines to Pay Attention to!</a:t>
            </a:r>
          </a:p>
        </p:txBody>
      </p:sp>
      <p:sp>
        <p:nvSpPr>
          <p:cNvPr id="3" name="Content Placeholder 2">
            <a:extLst>
              <a:ext uri="{FF2B5EF4-FFF2-40B4-BE49-F238E27FC236}">
                <a16:creationId xmlns:a16="http://schemas.microsoft.com/office/drawing/2014/main" id="{B660750B-A78D-58CC-EBDE-488728813416}"/>
              </a:ext>
            </a:extLst>
          </p:cNvPr>
          <p:cNvSpPr>
            <a:spLocks noGrp="1"/>
          </p:cNvSpPr>
          <p:nvPr>
            <p:ph idx="1"/>
          </p:nvPr>
        </p:nvSpPr>
        <p:spPr/>
        <p:txBody>
          <a:bodyPr/>
          <a:lstStyle/>
          <a:p>
            <a:r>
              <a:rPr lang="en-US" sz="2200" dirty="0"/>
              <a:t>Before the first day of your senior year, typically at your annual IEP in 11</a:t>
            </a:r>
            <a:r>
              <a:rPr lang="en-US" sz="2200" baseline="30000" dirty="0"/>
              <a:t>th</a:t>
            </a:r>
            <a:r>
              <a:rPr lang="en-US" sz="2200" dirty="0"/>
              <a:t> grade, the IEP team will ask you to decide if you will defer the receipt of your diploma or leave school when you meet all your graduation requirements.</a:t>
            </a:r>
          </a:p>
          <a:p>
            <a:r>
              <a:rPr lang="en-US" sz="2200" dirty="0"/>
              <a:t>Make sure they explain this to you and your child. If all they say is “Do you want to continue with high school after you meet graduation requirements?” This is not an explanation. It is important to think about this decision carefully. Once you accept your diploma and </a:t>
            </a:r>
            <a:r>
              <a:rPr lang="en-US" sz="2200" b="1" u="sng" dirty="0">
                <a:solidFill>
                  <a:srgbClr val="FF0000"/>
                </a:solidFill>
              </a:rPr>
              <a:t>May 15</a:t>
            </a:r>
            <a:r>
              <a:rPr lang="en-US" sz="2200" b="1" u="sng" baseline="30000" dirty="0">
                <a:solidFill>
                  <a:srgbClr val="FF0000"/>
                </a:solidFill>
              </a:rPr>
              <a:t>th</a:t>
            </a:r>
            <a:r>
              <a:rPr lang="en-US" sz="2200" b="1" u="sng" dirty="0">
                <a:solidFill>
                  <a:srgbClr val="FF0000"/>
                </a:solidFill>
              </a:rPr>
              <a:t> of your senior year passes</a:t>
            </a:r>
            <a:r>
              <a:rPr lang="en-US" sz="2200" dirty="0"/>
              <a:t>, you cannot change your mind.</a:t>
            </a:r>
          </a:p>
          <a:p>
            <a:r>
              <a:rPr lang="en-US" sz="2200" dirty="0"/>
              <a:t>Has the school provided you with all the transition services you need to be successful in your post-secondary goals? If the answer is no, you may be entitled to receive those services at school, in a career and technology program, or at a state college or in the community.</a:t>
            </a:r>
          </a:p>
          <a:p>
            <a:pPr marL="0" indent="0">
              <a:buNone/>
            </a:pPr>
            <a:endParaRPr lang="en-US" sz="2400" dirty="0"/>
          </a:p>
          <a:p>
            <a:endParaRPr lang="en-US" dirty="0"/>
          </a:p>
        </p:txBody>
      </p:sp>
      <p:sp>
        <p:nvSpPr>
          <p:cNvPr id="4" name="Slide Number Placeholder 3">
            <a:extLst>
              <a:ext uri="{FF2B5EF4-FFF2-40B4-BE49-F238E27FC236}">
                <a16:creationId xmlns:a16="http://schemas.microsoft.com/office/drawing/2014/main" id="{5A22BB2E-71F0-D26E-0A8C-9D9086616F8A}"/>
              </a:ext>
            </a:extLst>
          </p:cNvPr>
          <p:cNvSpPr>
            <a:spLocks noGrp="1"/>
          </p:cNvSpPr>
          <p:nvPr>
            <p:ph type="sldNum" sz="quarter" idx="12"/>
          </p:nvPr>
        </p:nvSpPr>
        <p:spPr/>
        <p:txBody>
          <a:bodyPr/>
          <a:lstStyle/>
          <a:p>
            <a:fld id="{FB167CF1-762D-4EF7-970E-A7844CC3CF49}" type="slidenum">
              <a:rPr lang="en-US" smtClean="0"/>
              <a:t>37</a:t>
            </a:fld>
            <a:endParaRPr lang="en-US" dirty="0"/>
          </a:p>
        </p:txBody>
      </p:sp>
    </p:spTree>
    <p:extLst>
      <p:ext uri="{BB962C8B-B14F-4D97-AF65-F5344CB8AC3E}">
        <p14:creationId xmlns:p14="http://schemas.microsoft.com/office/powerpoint/2010/main" val="1743736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D774-CD0A-9766-6469-0E9C170A0E86}"/>
              </a:ext>
            </a:extLst>
          </p:cNvPr>
          <p:cNvSpPr>
            <a:spLocks noGrp="1"/>
          </p:cNvSpPr>
          <p:nvPr>
            <p:ph type="title"/>
          </p:nvPr>
        </p:nvSpPr>
        <p:spPr/>
        <p:txBody>
          <a:bodyPr/>
          <a:lstStyle/>
          <a:p>
            <a:r>
              <a:rPr lang="en-US" dirty="0"/>
              <a:t>Getting Involved with DVR Early</a:t>
            </a:r>
          </a:p>
        </p:txBody>
      </p:sp>
      <p:sp>
        <p:nvSpPr>
          <p:cNvPr id="3" name="Content Placeholder 2">
            <a:extLst>
              <a:ext uri="{FF2B5EF4-FFF2-40B4-BE49-F238E27FC236}">
                <a16:creationId xmlns:a16="http://schemas.microsoft.com/office/drawing/2014/main" id="{7B2C3839-0D9E-FCA0-14D8-884BC597E37E}"/>
              </a:ext>
            </a:extLst>
          </p:cNvPr>
          <p:cNvSpPr>
            <a:spLocks noGrp="1"/>
          </p:cNvSpPr>
          <p:nvPr>
            <p:ph idx="1"/>
          </p:nvPr>
        </p:nvSpPr>
        <p:spPr/>
        <p:txBody>
          <a:bodyPr/>
          <a:lstStyle/>
          <a:p>
            <a:r>
              <a:rPr lang="en-US" dirty="0"/>
              <a:t>Students can get </a:t>
            </a:r>
            <a:r>
              <a:rPr lang="en-US" b="1" dirty="0"/>
              <a:t>pre-employment transition services </a:t>
            </a:r>
            <a:r>
              <a:rPr lang="en-US" dirty="0"/>
              <a:t>(Pre-ETS) through the Division of Vocational Rehabilitation (DVR) while in school. Many school districts are vendors of DVR and can start teaching basic employability skills while in high school.</a:t>
            </a:r>
          </a:p>
          <a:p>
            <a:r>
              <a:rPr lang="en-US" dirty="0"/>
              <a:t>You do not have to apply to be a client of DVR in order to take advantage of this service. At the student’s TIEP meeting you can indicate that you want to take part in Pre-ETS services.</a:t>
            </a:r>
          </a:p>
          <a:p>
            <a:r>
              <a:rPr lang="en-US" dirty="0"/>
              <a:t>One caution: If you apply for </a:t>
            </a:r>
            <a:r>
              <a:rPr lang="en-US" b="1" dirty="0"/>
              <a:t>adult</a:t>
            </a:r>
            <a:r>
              <a:rPr lang="en-US" dirty="0"/>
              <a:t> DVR services </a:t>
            </a:r>
            <a:r>
              <a:rPr lang="en-US" u="sng" dirty="0"/>
              <a:t>and are found ineligible </a:t>
            </a:r>
            <a:r>
              <a:rPr lang="en-US" dirty="0"/>
              <a:t>for adult DVR services, you could lose your Pre-ETS eligibility. It is usually best to apply for adult DVR services around 16 years old if your student wants to be employable.</a:t>
            </a:r>
          </a:p>
        </p:txBody>
      </p:sp>
      <p:sp>
        <p:nvSpPr>
          <p:cNvPr id="4" name="Slide Number Placeholder 3">
            <a:extLst>
              <a:ext uri="{FF2B5EF4-FFF2-40B4-BE49-F238E27FC236}">
                <a16:creationId xmlns:a16="http://schemas.microsoft.com/office/drawing/2014/main" id="{D40DDE03-5156-45BD-94D5-9F151AE54C74}"/>
              </a:ext>
            </a:extLst>
          </p:cNvPr>
          <p:cNvSpPr>
            <a:spLocks noGrp="1"/>
          </p:cNvSpPr>
          <p:nvPr>
            <p:ph type="sldNum" sz="quarter" idx="12"/>
          </p:nvPr>
        </p:nvSpPr>
        <p:spPr/>
        <p:txBody>
          <a:bodyPr/>
          <a:lstStyle/>
          <a:p>
            <a:fld id="{FB167CF1-762D-4EF7-970E-A7844CC3CF49}" type="slidenum">
              <a:rPr lang="en-US" smtClean="0"/>
              <a:t>38</a:t>
            </a:fld>
            <a:endParaRPr lang="en-US" dirty="0"/>
          </a:p>
        </p:txBody>
      </p:sp>
    </p:spTree>
    <p:extLst>
      <p:ext uri="{BB962C8B-B14F-4D97-AF65-F5344CB8AC3E}">
        <p14:creationId xmlns:p14="http://schemas.microsoft.com/office/powerpoint/2010/main" val="4276580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830D-9163-C308-E9DB-E400B516AF93}"/>
              </a:ext>
            </a:extLst>
          </p:cNvPr>
          <p:cNvSpPr>
            <a:spLocks noGrp="1"/>
          </p:cNvSpPr>
          <p:nvPr>
            <p:ph type="title"/>
          </p:nvPr>
        </p:nvSpPr>
        <p:spPr>
          <a:xfrm>
            <a:off x="148390" y="268872"/>
            <a:ext cx="10515600" cy="908783"/>
          </a:xfrm>
        </p:spPr>
        <p:txBody>
          <a:bodyPr/>
          <a:lstStyle/>
          <a:p>
            <a:r>
              <a:rPr lang="en-US" dirty="0"/>
              <a:t>Individualized Plan for Employment </a:t>
            </a:r>
          </a:p>
        </p:txBody>
      </p:sp>
      <p:sp>
        <p:nvSpPr>
          <p:cNvPr id="3" name="Content Placeholder 2">
            <a:extLst>
              <a:ext uri="{FF2B5EF4-FFF2-40B4-BE49-F238E27FC236}">
                <a16:creationId xmlns:a16="http://schemas.microsoft.com/office/drawing/2014/main" id="{37A357E8-65E9-A7C8-03E9-8DD820A2101F}"/>
              </a:ext>
            </a:extLst>
          </p:cNvPr>
          <p:cNvSpPr>
            <a:spLocks noGrp="1"/>
          </p:cNvSpPr>
          <p:nvPr>
            <p:ph idx="1"/>
          </p:nvPr>
        </p:nvSpPr>
        <p:spPr/>
        <p:txBody>
          <a:bodyPr/>
          <a:lstStyle/>
          <a:p>
            <a:r>
              <a:rPr lang="en-US" dirty="0"/>
              <a:t>A student who has an IEP or 504 Plan is likely to leave school with an Individualized Plan for Employment (IPE) through </a:t>
            </a:r>
            <a:r>
              <a:rPr lang="en-US"/>
              <a:t>the Florida Division </a:t>
            </a:r>
            <a:r>
              <a:rPr lang="en-US" dirty="0"/>
              <a:t>of Vocational Rehabilitation (DVR).</a:t>
            </a:r>
          </a:p>
          <a:p>
            <a:r>
              <a:rPr lang="en-US" dirty="0"/>
              <a:t>The IPE is the blueprint to successful employment when using the services of the DVR or the Florida Division of Blind Services (DBS).</a:t>
            </a:r>
          </a:p>
          <a:p>
            <a:r>
              <a:rPr lang="en-US" dirty="0"/>
              <a:t>Without an IPE students cannot access the services of either DVR or DBS which helps them reach their employment goals in adult life.</a:t>
            </a:r>
          </a:p>
        </p:txBody>
      </p:sp>
      <p:sp>
        <p:nvSpPr>
          <p:cNvPr id="4" name="Slide Number Placeholder 3">
            <a:extLst>
              <a:ext uri="{FF2B5EF4-FFF2-40B4-BE49-F238E27FC236}">
                <a16:creationId xmlns:a16="http://schemas.microsoft.com/office/drawing/2014/main" id="{0F4F613E-E613-4D3C-74C1-0731EBEF2E6C}"/>
              </a:ext>
            </a:extLst>
          </p:cNvPr>
          <p:cNvSpPr>
            <a:spLocks noGrp="1"/>
          </p:cNvSpPr>
          <p:nvPr>
            <p:ph type="sldNum" sz="quarter" idx="12"/>
          </p:nvPr>
        </p:nvSpPr>
        <p:spPr/>
        <p:txBody>
          <a:bodyPr/>
          <a:lstStyle/>
          <a:p>
            <a:fld id="{FB167CF1-762D-4EF7-970E-A7844CC3CF49}" type="slidenum">
              <a:rPr lang="en-US" smtClean="0"/>
              <a:t>39</a:t>
            </a:fld>
            <a:endParaRPr lang="en-US" dirty="0"/>
          </a:p>
        </p:txBody>
      </p:sp>
    </p:spTree>
    <p:extLst>
      <p:ext uri="{BB962C8B-B14F-4D97-AF65-F5344CB8AC3E}">
        <p14:creationId xmlns:p14="http://schemas.microsoft.com/office/powerpoint/2010/main" val="308048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6C8C2-B839-417D-9497-487671B830DB}"/>
              </a:ext>
            </a:extLst>
          </p:cNvPr>
          <p:cNvSpPr>
            <a:spLocks noGrp="1"/>
          </p:cNvSpPr>
          <p:nvPr>
            <p:ph type="title"/>
          </p:nvPr>
        </p:nvSpPr>
        <p:spPr>
          <a:xfrm>
            <a:off x="839788" y="856345"/>
            <a:ext cx="3932237" cy="1069974"/>
          </a:xfrm>
        </p:spPr>
        <p:txBody>
          <a:bodyPr anchor="b">
            <a:normAutofit/>
          </a:bodyPr>
          <a:lstStyle/>
          <a:p>
            <a:r>
              <a:rPr lang="en-US" sz="3300" dirty="0"/>
              <a:t>Objectives:</a:t>
            </a:r>
          </a:p>
        </p:txBody>
      </p:sp>
      <p:sp>
        <p:nvSpPr>
          <p:cNvPr id="5" name="Content Placeholder 4">
            <a:extLst>
              <a:ext uri="{FF2B5EF4-FFF2-40B4-BE49-F238E27FC236}">
                <a16:creationId xmlns:a16="http://schemas.microsoft.com/office/drawing/2014/main" id="{C1EA9855-7C9F-4030-8ED3-C91BAC00EE58}"/>
              </a:ext>
            </a:extLst>
          </p:cNvPr>
          <p:cNvSpPr>
            <a:spLocks noGrp="1"/>
          </p:cNvSpPr>
          <p:nvPr>
            <p:ph type="body" sz="half" idx="2"/>
          </p:nvPr>
        </p:nvSpPr>
        <p:spPr>
          <a:xfrm>
            <a:off x="839788" y="2057400"/>
            <a:ext cx="4450669" cy="3811588"/>
          </a:xfrm>
        </p:spPr>
        <p:txBody>
          <a:bodyPr>
            <a:noAutofit/>
          </a:bodyPr>
          <a:lstStyle/>
          <a:p>
            <a:r>
              <a:rPr lang="en-US" sz="2400" dirty="0"/>
              <a:t>Learn about:</a:t>
            </a:r>
          </a:p>
          <a:p>
            <a:pPr marL="342900" indent="-342900">
              <a:buFont typeface="Arial" panose="020B0604020202020204" pitchFamily="34" charset="0"/>
              <a:buChar char="•"/>
            </a:pPr>
            <a:r>
              <a:rPr lang="en-US" sz="2400" dirty="0"/>
              <a:t>What Families can do to Get Started Early</a:t>
            </a:r>
          </a:p>
          <a:p>
            <a:pPr marL="342900" indent="-342900">
              <a:buFont typeface="Arial" panose="020B0604020202020204" pitchFamily="34" charset="0"/>
              <a:buChar char="•"/>
            </a:pPr>
            <a:r>
              <a:rPr lang="en-US" sz="2400" dirty="0"/>
              <a:t>Transition IEPs- What Should They Include?</a:t>
            </a:r>
          </a:p>
          <a:p>
            <a:pPr marL="342900" indent="-342900">
              <a:buFont typeface="Arial" panose="020B0604020202020204" pitchFamily="34" charset="0"/>
              <a:buChar char="•"/>
            </a:pPr>
            <a:r>
              <a:rPr lang="en-US" sz="2400" dirty="0"/>
              <a:t>Post High School Options</a:t>
            </a:r>
          </a:p>
          <a:p>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3" name="Picture 2" descr="This is a yellow smiley face, but the smile is half smile/half frown.  It has raised eyebrows.  It has hands that that are scratching the chin and top of the head.  ">
            <a:extLst>
              <a:ext uri="{FF2B5EF4-FFF2-40B4-BE49-F238E27FC236}">
                <a16:creationId xmlns:a16="http://schemas.microsoft.com/office/drawing/2014/main" id="{018B48B1-D8BD-49E2-BC9D-B74435D75B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80012" y="1201609"/>
            <a:ext cx="6172200" cy="4335970"/>
          </a:xfrm>
          <a:prstGeom prst="rect">
            <a:avLst/>
          </a:prstGeom>
          <a:noFill/>
        </p:spPr>
      </p:pic>
      <p:sp>
        <p:nvSpPr>
          <p:cNvPr id="6" name="TextBox 5">
            <a:extLst>
              <a:ext uri="{FF2B5EF4-FFF2-40B4-BE49-F238E27FC236}">
                <a16:creationId xmlns:a16="http://schemas.microsoft.com/office/drawing/2014/main" id="{3D564BAC-25C7-4867-B24D-B117D1EE5B71}"/>
              </a:ext>
            </a:extLst>
          </p:cNvPr>
          <p:cNvSpPr txBox="1"/>
          <p:nvPr/>
        </p:nvSpPr>
        <p:spPr>
          <a:xfrm>
            <a:off x="9032346" y="5337524"/>
            <a:ext cx="231986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freepngimg.com/png/95038-question-yellow-tag-facial-expression-cartoo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CC BY-NC</a:t>
            </a:r>
          </a:p>
        </p:txBody>
      </p:sp>
      <p:sp>
        <p:nvSpPr>
          <p:cNvPr id="2" name="Slide Number Placeholder 1">
            <a:extLst>
              <a:ext uri="{FF2B5EF4-FFF2-40B4-BE49-F238E27FC236}">
                <a16:creationId xmlns:a16="http://schemas.microsoft.com/office/drawing/2014/main" id="{409FAF2F-AB80-A457-A277-3DDA49484A27}"/>
              </a:ext>
            </a:extLst>
          </p:cNvPr>
          <p:cNvSpPr>
            <a:spLocks noGrp="1"/>
          </p:cNvSpPr>
          <p:nvPr>
            <p:ph type="sldNum" sz="quarter" idx="12"/>
          </p:nvPr>
        </p:nvSpPr>
        <p:spPr/>
        <p:txBody>
          <a:bodyPr/>
          <a:lstStyle/>
          <a:p>
            <a:fld id="{FB167CF1-762D-4EF7-970E-A7844CC3CF49}" type="slidenum">
              <a:rPr lang="en-US" smtClean="0"/>
              <a:t>4</a:t>
            </a:fld>
            <a:endParaRPr lang="en-US" dirty="0"/>
          </a:p>
        </p:txBody>
      </p:sp>
    </p:spTree>
    <p:extLst>
      <p:ext uri="{BB962C8B-B14F-4D97-AF65-F5344CB8AC3E}">
        <p14:creationId xmlns:p14="http://schemas.microsoft.com/office/powerpoint/2010/main" val="3060981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1DD4-3E95-1134-2765-D84873CFAB45}"/>
              </a:ext>
            </a:extLst>
          </p:cNvPr>
          <p:cNvSpPr>
            <a:spLocks noGrp="1"/>
          </p:cNvSpPr>
          <p:nvPr>
            <p:ph type="title"/>
          </p:nvPr>
        </p:nvSpPr>
        <p:spPr/>
        <p:txBody>
          <a:bodyPr/>
          <a:lstStyle/>
          <a:p>
            <a:r>
              <a:rPr lang="en-US" dirty="0"/>
              <a:t>IPE with DVR</a:t>
            </a:r>
          </a:p>
        </p:txBody>
      </p:sp>
      <p:sp>
        <p:nvSpPr>
          <p:cNvPr id="3" name="Content Placeholder 2">
            <a:extLst>
              <a:ext uri="{FF2B5EF4-FFF2-40B4-BE49-F238E27FC236}">
                <a16:creationId xmlns:a16="http://schemas.microsoft.com/office/drawing/2014/main" id="{7FB9FE1F-3D49-1178-11F5-183182045028}"/>
              </a:ext>
            </a:extLst>
          </p:cNvPr>
          <p:cNvSpPr>
            <a:spLocks noGrp="1"/>
          </p:cNvSpPr>
          <p:nvPr>
            <p:ph idx="1"/>
          </p:nvPr>
        </p:nvSpPr>
        <p:spPr/>
        <p:txBody>
          <a:bodyPr/>
          <a:lstStyle/>
          <a:p>
            <a:r>
              <a:rPr lang="en-US" dirty="0"/>
              <a:t>The IPE states the student’s employment goal, and the services VR will provide in order to achieve it.</a:t>
            </a:r>
          </a:p>
          <a:p>
            <a:r>
              <a:rPr lang="en-US" dirty="0"/>
              <a:t>The employment goal should be specific enough to be clear and the services to help you reach your goal should be just as clear.</a:t>
            </a:r>
          </a:p>
          <a:p>
            <a:r>
              <a:rPr lang="en-US" dirty="0"/>
              <a:t>Examples of appropriate and inappropriate goals:</a:t>
            </a:r>
          </a:p>
          <a:p>
            <a:pPr marL="0" indent="0">
              <a:buNone/>
            </a:pPr>
            <a:r>
              <a:rPr lang="en-US" u="sng" dirty="0"/>
              <a:t>Appropriate	</a:t>
            </a:r>
            <a:r>
              <a:rPr lang="en-US" dirty="0"/>
              <a:t>		</a:t>
            </a:r>
            <a:r>
              <a:rPr lang="en-US" u="sng" dirty="0"/>
              <a:t>Inappropriate</a:t>
            </a:r>
          </a:p>
          <a:p>
            <a:pPr marL="0" indent="0">
              <a:buNone/>
            </a:pPr>
            <a:r>
              <a:rPr lang="en-US" dirty="0"/>
              <a:t>Nurses' aide			Health care</a:t>
            </a:r>
          </a:p>
          <a:p>
            <a:pPr marL="0" indent="0">
              <a:buNone/>
            </a:pPr>
            <a:r>
              <a:rPr lang="en-US" dirty="0"/>
              <a:t>Comptroller			Business</a:t>
            </a:r>
          </a:p>
          <a:p>
            <a:pPr marL="0" indent="0">
              <a:buNone/>
            </a:pPr>
            <a:r>
              <a:rPr lang="en-US" dirty="0"/>
              <a:t>Security guard		law enforcement</a:t>
            </a:r>
          </a:p>
        </p:txBody>
      </p:sp>
      <p:sp>
        <p:nvSpPr>
          <p:cNvPr id="4" name="Slide Number Placeholder 3">
            <a:extLst>
              <a:ext uri="{FF2B5EF4-FFF2-40B4-BE49-F238E27FC236}">
                <a16:creationId xmlns:a16="http://schemas.microsoft.com/office/drawing/2014/main" id="{B692599F-C93D-AC02-EFD7-A908BE25CA5E}"/>
              </a:ext>
            </a:extLst>
          </p:cNvPr>
          <p:cNvSpPr>
            <a:spLocks noGrp="1"/>
          </p:cNvSpPr>
          <p:nvPr>
            <p:ph type="sldNum" sz="quarter" idx="12"/>
          </p:nvPr>
        </p:nvSpPr>
        <p:spPr/>
        <p:txBody>
          <a:bodyPr/>
          <a:lstStyle/>
          <a:p>
            <a:fld id="{FB167CF1-762D-4EF7-970E-A7844CC3CF49}" type="slidenum">
              <a:rPr lang="en-US" smtClean="0"/>
              <a:t>40</a:t>
            </a:fld>
            <a:endParaRPr lang="en-US" dirty="0"/>
          </a:p>
        </p:txBody>
      </p:sp>
    </p:spTree>
    <p:extLst>
      <p:ext uri="{BB962C8B-B14F-4D97-AF65-F5344CB8AC3E}">
        <p14:creationId xmlns:p14="http://schemas.microsoft.com/office/powerpoint/2010/main" val="406796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77AA-255E-B8F9-C3A8-0757491D1C0F}"/>
              </a:ext>
            </a:extLst>
          </p:cNvPr>
          <p:cNvSpPr>
            <a:spLocks noGrp="1"/>
          </p:cNvSpPr>
          <p:nvPr>
            <p:ph type="title"/>
          </p:nvPr>
        </p:nvSpPr>
        <p:spPr/>
        <p:txBody>
          <a:bodyPr/>
          <a:lstStyle/>
          <a:p>
            <a:r>
              <a:rPr lang="en-US" dirty="0"/>
              <a:t>What Should The IPE Include?</a:t>
            </a:r>
          </a:p>
        </p:txBody>
      </p:sp>
      <p:sp>
        <p:nvSpPr>
          <p:cNvPr id="3" name="Content Placeholder 2">
            <a:extLst>
              <a:ext uri="{FF2B5EF4-FFF2-40B4-BE49-F238E27FC236}">
                <a16:creationId xmlns:a16="http://schemas.microsoft.com/office/drawing/2014/main" id="{721A10CA-70CA-424B-0903-6E3A56FB0CE4}"/>
              </a:ext>
            </a:extLst>
          </p:cNvPr>
          <p:cNvSpPr>
            <a:spLocks noGrp="1"/>
          </p:cNvSpPr>
          <p:nvPr>
            <p:ph idx="1"/>
          </p:nvPr>
        </p:nvSpPr>
        <p:spPr/>
        <p:txBody>
          <a:bodyPr/>
          <a:lstStyle/>
          <a:p>
            <a:r>
              <a:rPr lang="en-US" dirty="0"/>
              <a:t>Detailed services needed to reach the goal</a:t>
            </a:r>
          </a:p>
          <a:p>
            <a:r>
              <a:rPr lang="en-US" dirty="0"/>
              <a:t>Further education needed</a:t>
            </a:r>
          </a:p>
          <a:p>
            <a:r>
              <a:rPr lang="en-US" dirty="0"/>
              <a:t>Transportation</a:t>
            </a:r>
          </a:p>
          <a:p>
            <a:r>
              <a:rPr lang="en-US" dirty="0"/>
              <a:t>Mental Health therapy</a:t>
            </a:r>
          </a:p>
          <a:p>
            <a:r>
              <a:rPr lang="en-US" dirty="0"/>
              <a:t>Medical Treatment</a:t>
            </a:r>
          </a:p>
          <a:p>
            <a:r>
              <a:rPr lang="en-US" dirty="0"/>
              <a:t>Technology</a:t>
            </a:r>
          </a:p>
          <a:p>
            <a:r>
              <a:rPr lang="en-US" dirty="0"/>
              <a:t>Career Counseling</a:t>
            </a:r>
          </a:p>
          <a:p>
            <a:r>
              <a:rPr lang="en-US" dirty="0"/>
              <a:t>Anything else necessary for the person to succeed</a:t>
            </a:r>
          </a:p>
        </p:txBody>
      </p:sp>
      <p:sp>
        <p:nvSpPr>
          <p:cNvPr id="4" name="Slide Number Placeholder 3">
            <a:extLst>
              <a:ext uri="{FF2B5EF4-FFF2-40B4-BE49-F238E27FC236}">
                <a16:creationId xmlns:a16="http://schemas.microsoft.com/office/drawing/2014/main" id="{C942506A-DF40-92A7-FE65-50B500ED20A4}"/>
              </a:ext>
            </a:extLst>
          </p:cNvPr>
          <p:cNvSpPr>
            <a:spLocks noGrp="1"/>
          </p:cNvSpPr>
          <p:nvPr>
            <p:ph type="sldNum" sz="quarter" idx="12"/>
          </p:nvPr>
        </p:nvSpPr>
        <p:spPr/>
        <p:txBody>
          <a:bodyPr/>
          <a:lstStyle/>
          <a:p>
            <a:fld id="{FB167CF1-762D-4EF7-970E-A7844CC3CF49}" type="slidenum">
              <a:rPr lang="en-US" smtClean="0"/>
              <a:t>41</a:t>
            </a:fld>
            <a:endParaRPr lang="en-US" dirty="0"/>
          </a:p>
        </p:txBody>
      </p:sp>
    </p:spTree>
    <p:extLst>
      <p:ext uri="{BB962C8B-B14F-4D97-AF65-F5344CB8AC3E}">
        <p14:creationId xmlns:p14="http://schemas.microsoft.com/office/powerpoint/2010/main" val="3261208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AE6A-4F83-BE60-25C5-286E057C6477}"/>
              </a:ext>
            </a:extLst>
          </p:cNvPr>
          <p:cNvSpPr>
            <a:spLocks noGrp="1"/>
          </p:cNvSpPr>
          <p:nvPr>
            <p:ph type="title"/>
          </p:nvPr>
        </p:nvSpPr>
        <p:spPr>
          <a:xfrm>
            <a:off x="839788" y="870200"/>
            <a:ext cx="3932237" cy="653800"/>
          </a:xfrm>
        </p:spPr>
        <p:txBody>
          <a:bodyPr anchor="b">
            <a:normAutofit/>
          </a:bodyPr>
          <a:lstStyle/>
          <a:p>
            <a:r>
              <a:rPr lang="en-US" dirty="0"/>
              <a:t>The IPE Team</a:t>
            </a:r>
          </a:p>
        </p:txBody>
      </p:sp>
      <p:sp>
        <p:nvSpPr>
          <p:cNvPr id="3" name="Content Placeholder 2">
            <a:extLst>
              <a:ext uri="{FF2B5EF4-FFF2-40B4-BE49-F238E27FC236}">
                <a16:creationId xmlns:a16="http://schemas.microsoft.com/office/drawing/2014/main" id="{D7E82E88-F7DE-F78E-A222-EA37DF620EFC}"/>
              </a:ext>
            </a:extLst>
          </p:cNvPr>
          <p:cNvSpPr>
            <a:spLocks noGrp="1"/>
          </p:cNvSpPr>
          <p:nvPr>
            <p:ph type="body" sz="half" idx="2"/>
          </p:nvPr>
        </p:nvSpPr>
        <p:spPr>
          <a:xfrm>
            <a:off x="839788" y="1524000"/>
            <a:ext cx="3932237" cy="4651948"/>
          </a:xfrm>
        </p:spPr>
        <p:txBody>
          <a:bodyPr>
            <a:noAutofit/>
          </a:bodyPr>
          <a:lstStyle/>
          <a:p>
            <a:pPr>
              <a:lnSpc>
                <a:spcPct val="100000"/>
              </a:lnSpc>
            </a:pPr>
            <a:r>
              <a:rPr lang="en-US" sz="2200" dirty="0"/>
              <a:t>The IPE is written by the student and their DVR counselor. It is helpful if the DVR counselor has been involved with the student from early on.</a:t>
            </a:r>
          </a:p>
          <a:p>
            <a:pPr>
              <a:lnSpc>
                <a:spcPct val="100000"/>
              </a:lnSpc>
            </a:pPr>
            <a:r>
              <a:rPr lang="en-US" sz="2200" dirty="0"/>
              <a:t>Other involved family members or IEP or 504 plan team member can also contribute to the plan, however, it is the student and the DVR counselor who must agree on the final plan.</a:t>
            </a:r>
          </a:p>
        </p:txBody>
      </p:sp>
      <p:pic>
        <p:nvPicPr>
          <p:cNvPr id="2050" name="Picture 2" descr="Shaky Business: How Handshakes Win Negotiations - HBS Working Knowledge">
            <a:extLst>
              <a:ext uri="{FF2B5EF4-FFF2-40B4-BE49-F238E27FC236}">
                <a16:creationId xmlns:a16="http://schemas.microsoft.com/office/drawing/2014/main" id="{E3935DDE-5969-1CC4-A72A-230A4BDFAD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6" r="12019" b="1"/>
          <a:stretch/>
        </p:blipFill>
        <p:spPr bwMode="auto">
          <a:xfrm>
            <a:off x="5180012" y="870200"/>
            <a:ext cx="6172200" cy="4998788"/>
          </a:xfrm>
          <a:prstGeom prst="rect">
            <a:avLst/>
          </a:prstGeom>
          <a:solidFill>
            <a:srgbClr val="FFFFFF"/>
          </a:solidFill>
        </p:spPr>
      </p:pic>
      <p:sp>
        <p:nvSpPr>
          <p:cNvPr id="4" name="Slide Number Placeholder 3">
            <a:extLst>
              <a:ext uri="{FF2B5EF4-FFF2-40B4-BE49-F238E27FC236}">
                <a16:creationId xmlns:a16="http://schemas.microsoft.com/office/drawing/2014/main" id="{2378C40D-12EC-B78E-65C1-79B4B580BB8A}"/>
              </a:ext>
            </a:extLst>
          </p:cNvPr>
          <p:cNvSpPr>
            <a:spLocks noGrp="1"/>
          </p:cNvSpPr>
          <p:nvPr>
            <p:ph type="sldNum" sz="quarter" idx="12"/>
          </p:nvPr>
        </p:nvSpPr>
        <p:spPr/>
        <p:txBody>
          <a:bodyPr/>
          <a:lstStyle/>
          <a:p>
            <a:fld id="{FB167CF1-762D-4EF7-970E-A7844CC3CF49}" type="slidenum">
              <a:rPr lang="en-US" smtClean="0"/>
              <a:t>42</a:t>
            </a:fld>
            <a:endParaRPr lang="en-US" dirty="0"/>
          </a:p>
        </p:txBody>
      </p:sp>
    </p:spTree>
    <p:extLst>
      <p:ext uri="{BB962C8B-B14F-4D97-AF65-F5344CB8AC3E}">
        <p14:creationId xmlns:p14="http://schemas.microsoft.com/office/powerpoint/2010/main" val="2282971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2A4E-845D-3EDA-63DA-ED8A169D2387}"/>
              </a:ext>
            </a:extLst>
          </p:cNvPr>
          <p:cNvSpPr>
            <a:spLocks noGrp="1"/>
          </p:cNvSpPr>
          <p:nvPr>
            <p:ph type="title"/>
          </p:nvPr>
        </p:nvSpPr>
        <p:spPr/>
        <p:txBody>
          <a:bodyPr/>
          <a:lstStyle/>
          <a:p>
            <a:r>
              <a:rPr lang="en-US" dirty="0"/>
              <a:t>Client Assistance Program (CAP)</a:t>
            </a:r>
          </a:p>
        </p:txBody>
      </p:sp>
      <p:sp>
        <p:nvSpPr>
          <p:cNvPr id="3" name="Content Placeholder 2">
            <a:extLst>
              <a:ext uri="{FF2B5EF4-FFF2-40B4-BE49-F238E27FC236}">
                <a16:creationId xmlns:a16="http://schemas.microsoft.com/office/drawing/2014/main" id="{127123B1-4BC8-587A-A86A-E3693D6C3431}"/>
              </a:ext>
            </a:extLst>
          </p:cNvPr>
          <p:cNvSpPr>
            <a:spLocks noGrp="1"/>
          </p:cNvSpPr>
          <p:nvPr>
            <p:ph idx="1"/>
          </p:nvPr>
        </p:nvSpPr>
        <p:spPr/>
        <p:txBody>
          <a:bodyPr/>
          <a:lstStyle/>
          <a:p>
            <a:r>
              <a:rPr lang="en-US" dirty="0"/>
              <a:t>The Client Assistance Program (CAP) is housed within Disability Rights Florida.</a:t>
            </a:r>
          </a:p>
          <a:p>
            <a:r>
              <a:rPr lang="en-US" dirty="0"/>
              <a:t>The CAP can assist individuals who are seeking services available under the Rehabilitation Act.</a:t>
            </a:r>
          </a:p>
          <a:p>
            <a:r>
              <a:rPr lang="en-US" dirty="0"/>
              <a:t>The CAP empowers individuals with disabilities to fully understand and exercise their rights to services.</a:t>
            </a:r>
          </a:p>
          <a:p>
            <a:r>
              <a:rPr lang="en-US" dirty="0"/>
              <a:t>CAP strives to assure people with disabilities are allowed to make informed choices throughout their vocational rehabilitation and independent living process and are treated with dignity and respect. </a:t>
            </a:r>
          </a:p>
          <a:p>
            <a:endParaRPr lang="en-US" dirty="0"/>
          </a:p>
          <a:p>
            <a:endParaRPr lang="en-US" dirty="0"/>
          </a:p>
        </p:txBody>
      </p:sp>
      <p:sp>
        <p:nvSpPr>
          <p:cNvPr id="4" name="Slide Number Placeholder 3">
            <a:extLst>
              <a:ext uri="{FF2B5EF4-FFF2-40B4-BE49-F238E27FC236}">
                <a16:creationId xmlns:a16="http://schemas.microsoft.com/office/drawing/2014/main" id="{E84717C9-E142-BAA0-11A2-C728A1568791}"/>
              </a:ext>
            </a:extLst>
          </p:cNvPr>
          <p:cNvSpPr>
            <a:spLocks noGrp="1"/>
          </p:cNvSpPr>
          <p:nvPr>
            <p:ph type="sldNum" sz="quarter" idx="12"/>
          </p:nvPr>
        </p:nvSpPr>
        <p:spPr/>
        <p:txBody>
          <a:bodyPr/>
          <a:lstStyle/>
          <a:p>
            <a:fld id="{FB167CF1-762D-4EF7-970E-A7844CC3CF49}" type="slidenum">
              <a:rPr lang="en-US" smtClean="0"/>
              <a:t>43</a:t>
            </a:fld>
            <a:endParaRPr lang="en-US" dirty="0"/>
          </a:p>
        </p:txBody>
      </p:sp>
    </p:spTree>
    <p:extLst>
      <p:ext uri="{BB962C8B-B14F-4D97-AF65-F5344CB8AC3E}">
        <p14:creationId xmlns:p14="http://schemas.microsoft.com/office/powerpoint/2010/main" val="1043408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1B29-2343-512E-13CF-D26314FA8AD3}"/>
              </a:ext>
            </a:extLst>
          </p:cNvPr>
          <p:cNvSpPr>
            <a:spLocks noGrp="1"/>
          </p:cNvSpPr>
          <p:nvPr>
            <p:ph type="title"/>
          </p:nvPr>
        </p:nvSpPr>
        <p:spPr/>
        <p:txBody>
          <a:bodyPr/>
          <a:lstStyle/>
          <a:p>
            <a:r>
              <a:rPr lang="en-US" dirty="0"/>
              <a:t>After High School (1 of 2)</a:t>
            </a:r>
          </a:p>
        </p:txBody>
      </p:sp>
      <p:sp>
        <p:nvSpPr>
          <p:cNvPr id="3" name="Content Placeholder 2">
            <a:extLst>
              <a:ext uri="{FF2B5EF4-FFF2-40B4-BE49-F238E27FC236}">
                <a16:creationId xmlns:a16="http://schemas.microsoft.com/office/drawing/2014/main" id="{EE699573-8F9B-F3C0-7191-624C57293199}"/>
              </a:ext>
            </a:extLst>
          </p:cNvPr>
          <p:cNvSpPr>
            <a:spLocks noGrp="1"/>
          </p:cNvSpPr>
          <p:nvPr>
            <p:ph idx="1"/>
          </p:nvPr>
        </p:nvSpPr>
        <p:spPr/>
        <p:txBody>
          <a:bodyPr/>
          <a:lstStyle/>
          <a:p>
            <a:r>
              <a:rPr lang="en-US" dirty="0"/>
              <a:t>IDEA does not apply to postsecondary education.</a:t>
            </a:r>
          </a:p>
          <a:p>
            <a:r>
              <a:rPr lang="en-US" dirty="0"/>
              <a:t>Once you are in postsecondary education the laws that govern your accommodations and equal access are Section 504 of the Rehabilitation Act and the Americans with Disabilities Act. </a:t>
            </a:r>
          </a:p>
          <a:p>
            <a:r>
              <a:rPr lang="en-US" dirty="0"/>
              <a:t>Postsecondary education will look different than what you may be used to in the Kindergarten to 12</a:t>
            </a:r>
            <a:r>
              <a:rPr lang="en-US" baseline="30000" dirty="0"/>
              <a:t>th</a:t>
            </a:r>
            <a:r>
              <a:rPr lang="en-US" dirty="0"/>
              <a:t> grade system. There will not be IEP meetings or plans in place to spell out goals and services.</a:t>
            </a:r>
          </a:p>
          <a:p>
            <a:r>
              <a:rPr lang="en-US" dirty="0"/>
              <a:t>In postsecondary education you are more likely to work with a disability office to make sure you get accommodations, such as reduced course loads, assistive technology, extended time on tests and sign-language interpreters, if needed.</a:t>
            </a:r>
          </a:p>
          <a:p>
            <a:pPr marL="0" indent="0">
              <a:buNone/>
            </a:pPr>
            <a:endParaRPr lang="en-US" dirty="0"/>
          </a:p>
        </p:txBody>
      </p:sp>
      <p:sp>
        <p:nvSpPr>
          <p:cNvPr id="4" name="Slide Number Placeholder 3">
            <a:extLst>
              <a:ext uri="{FF2B5EF4-FFF2-40B4-BE49-F238E27FC236}">
                <a16:creationId xmlns:a16="http://schemas.microsoft.com/office/drawing/2014/main" id="{A5DAF404-9B55-E071-431C-D586383AB892}"/>
              </a:ext>
            </a:extLst>
          </p:cNvPr>
          <p:cNvSpPr>
            <a:spLocks noGrp="1"/>
          </p:cNvSpPr>
          <p:nvPr>
            <p:ph type="sldNum" sz="quarter" idx="12"/>
          </p:nvPr>
        </p:nvSpPr>
        <p:spPr/>
        <p:txBody>
          <a:bodyPr/>
          <a:lstStyle/>
          <a:p>
            <a:fld id="{FB167CF1-762D-4EF7-970E-A7844CC3CF49}" type="slidenum">
              <a:rPr lang="en-US" smtClean="0"/>
              <a:t>44</a:t>
            </a:fld>
            <a:endParaRPr lang="en-US" dirty="0"/>
          </a:p>
        </p:txBody>
      </p:sp>
    </p:spTree>
    <p:extLst>
      <p:ext uri="{BB962C8B-B14F-4D97-AF65-F5344CB8AC3E}">
        <p14:creationId xmlns:p14="http://schemas.microsoft.com/office/powerpoint/2010/main" val="4036114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F40D-662D-9143-07DD-81E31FB42EC6}"/>
              </a:ext>
            </a:extLst>
          </p:cNvPr>
          <p:cNvSpPr>
            <a:spLocks noGrp="1"/>
          </p:cNvSpPr>
          <p:nvPr>
            <p:ph type="title"/>
          </p:nvPr>
        </p:nvSpPr>
        <p:spPr/>
        <p:txBody>
          <a:bodyPr/>
          <a:lstStyle/>
          <a:p>
            <a:r>
              <a:rPr lang="en-US" dirty="0"/>
              <a:t>After High School (2 of 2)</a:t>
            </a:r>
          </a:p>
        </p:txBody>
      </p:sp>
      <p:sp>
        <p:nvSpPr>
          <p:cNvPr id="3" name="Content Placeholder 2">
            <a:extLst>
              <a:ext uri="{FF2B5EF4-FFF2-40B4-BE49-F238E27FC236}">
                <a16:creationId xmlns:a16="http://schemas.microsoft.com/office/drawing/2014/main" id="{550A4E98-CF56-A8BC-EB2E-4A112CE7DC04}"/>
              </a:ext>
            </a:extLst>
          </p:cNvPr>
          <p:cNvSpPr>
            <a:spLocks noGrp="1"/>
          </p:cNvSpPr>
          <p:nvPr>
            <p:ph idx="1"/>
          </p:nvPr>
        </p:nvSpPr>
        <p:spPr/>
        <p:txBody>
          <a:bodyPr/>
          <a:lstStyle/>
          <a:p>
            <a:r>
              <a:rPr lang="en-US" dirty="0"/>
              <a:t>To receive accommodations in a postsecondary setting you need to talk with the disability office and provide documentation or your disability and documents that indicate what accommodations are needed. This will not automatically happen. You need to contact the disability office and ask for their help.</a:t>
            </a:r>
          </a:p>
          <a:p>
            <a:r>
              <a:rPr lang="en-US" dirty="0"/>
              <a:t>The disability office can help with the accommodation needed; however, the postsecondary institution is not required to lower its academic standards or accept excessive financial burdens to provide those accommodations. </a:t>
            </a:r>
          </a:p>
        </p:txBody>
      </p:sp>
      <p:sp>
        <p:nvSpPr>
          <p:cNvPr id="4" name="Slide Number Placeholder 3">
            <a:extLst>
              <a:ext uri="{FF2B5EF4-FFF2-40B4-BE49-F238E27FC236}">
                <a16:creationId xmlns:a16="http://schemas.microsoft.com/office/drawing/2014/main" id="{6BE4C24D-A05C-833D-3912-3B4B4D1F759F}"/>
              </a:ext>
            </a:extLst>
          </p:cNvPr>
          <p:cNvSpPr>
            <a:spLocks noGrp="1"/>
          </p:cNvSpPr>
          <p:nvPr>
            <p:ph type="sldNum" sz="quarter" idx="12"/>
          </p:nvPr>
        </p:nvSpPr>
        <p:spPr/>
        <p:txBody>
          <a:bodyPr/>
          <a:lstStyle/>
          <a:p>
            <a:fld id="{FB167CF1-762D-4EF7-970E-A7844CC3CF49}" type="slidenum">
              <a:rPr lang="en-US" smtClean="0"/>
              <a:t>45</a:t>
            </a:fld>
            <a:endParaRPr lang="en-US" dirty="0"/>
          </a:p>
        </p:txBody>
      </p:sp>
    </p:spTree>
    <p:extLst>
      <p:ext uri="{BB962C8B-B14F-4D97-AF65-F5344CB8AC3E}">
        <p14:creationId xmlns:p14="http://schemas.microsoft.com/office/powerpoint/2010/main" val="2510386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769E6-D279-35D8-99A5-9992622B868B}"/>
              </a:ext>
            </a:extLst>
          </p:cNvPr>
          <p:cNvSpPr>
            <a:spLocks noGrp="1"/>
          </p:cNvSpPr>
          <p:nvPr>
            <p:ph type="title"/>
          </p:nvPr>
        </p:nvSpPr>
        <p:spPr/>
        <p:txBody>
          <a:bodyPr>
            <a:normAutofit fontScale="90000"/>
          </a:bodyPr>
          <a:lstStyle/>
          <a:p>
            <a:r>
              <a:rPr lang="en-US" dirty="0"/>
              <a:t>Transition Toolkit Available Now!</a:t>
            </a:r>
          </a:p>
        </p:txBody>
      </p:sp>
      <p:pic>
        <p:nvPicPr>
          <p:cNvPr id="7" name="Content Placeholder 7" descr="QR code to get the DRF Transition Toolkit">
            <a:extLst>
              <a:ext uri="{FF2B5EF4-FFF2-40B4-BE49-F238E27FC236}">
                <a16:creationId xmlns:a16="http://schemas.microsoft.com/office/drawing/2014/main" id="{B8A14FA8-3204-EC31-ACC5-D61492618E35}"/>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625600" y="2732088"/>
            <a:ext cx="2057400" cy="2057400"/>
          </a:xfrm>
        </p:spPr>
      </p:pic>
      <p:pic>
        <p:nvPicPr>
          <p:cNvPr id="6" name="Content Placeholder 12" descr="A group of people lying on the ground, smiling and laughing">
            <a:extLst>
              <a:ext uri="{FF2B5EF4-FFF2-40B4-BE49-F238E27FC236}">
                <a16:creationId xmlns:a16="http://schemas.microsoft.com/office/drawing/2014/main" id="{F7C5576F-5CB1-BC89-84DD-8D8EBCB30E0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80992" y="869950"/>
            <a:ext cx="6170241" cy="4999038"/>
          </a:xfrm>
        </p:spPr>
      </p:pic>
      <p:sp>
        <p:nvSpPr>
          <p:cNvPr id="5" name="Slide Number Placeholder 4">
            <a:extLst>
              <a:ext uri="{FF2B5EF4-FFF2-40B4-BE49-F238E27FC236}">
                <a16:creationId xmlns:a16="http://schemas.microsoft.com/office/drawing/2014/main" id="{FDFE2614-11AE-7AEC-C6A1-58A35F9553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63444-9B28-486A-861A-9DD7A1407770}" type="slidenum">
              <a:rPr kumimoji="0" lang="en-US" sz="100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0118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0EAA3C-6DB2-4FAB-ACFD-8AECAC17A207}"/>
              </a:ext>
            </a:extLst>
          </p:cNvPr>
          <p:cNvSpPr>
            <a:spLocks noGrp="1"/>
          </p:cNvSpPr>
          <p:nvPr>
            <p:ph type="title" idx="4294967295"/>
          </p:nvPr>
        </p:nvSpPr>
        <p:spPr>
          <a:xfrm>
            <a:off x="839788" y="2057400"/>
            <a:ext cx="3932237"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Questions?</a:t>
            </a:r>
          </a:p>
        </p:txBody>
      </p:sp>
      <p:pic>
        <p:nvPicPr>
          <p:cNvPr id="6" name="Picture 5" descr="Questions marks in various colors. ">
            <a:extLst>
              <a:ext uri="{FF2B5EF4-FFF2-40B4-BE49-F238E27FC236}">
                <a16:creationId xmlns:a16="http://schemas.microsoft.com/office/drawing/2014/main" id="{7DD7BEEE-1B12-4D3F-8F76-377B2B144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900" y="1405187"/>
            <a:ext cx="5266281" cy="3990104"/>
          </a:xfrm>
          <a:prstGeom prst="rect">
            <a:avLst/>
          </a:prstGeom>
        </p:spPr>
      </p:pic>
      <p:sp>
        <p:nvSpPr>
          <p:cNvPr id="2" name="Slide Number Placeholder 1">
            <a:extLst>
              <a:ext uri="{FF2B5EF4-FFF2-40B4-BE49-F238E27FC236}">
                <a16:creationId xmlns:a16="http://schemas.microsoft.com/office/drawing/2014/main" id="{1E799623-43F5-CA53-78A1-E5F1E0ED26CE}"/>
              </a:ext>
            </a:extLst>
          </p:cNvPr>
          <p:cNvSpPr>
            <a:spLocks noGrp="1"/>
          </p:cNvSpPr>
          <p:nvPr>
            <p:ph type="sldNum" sz="quarter" idx="12"/>
          </p:nvPr>
        </p:nvSpPr>
        <p:spPr/>
        <p:txBody>
          <a:bodyPr/>
          <a:lstStyle/>
          <a:p>
            <a:fld id="{FB167CF1-762D-4EF7-970E-A7844CC3CF49}" type="slidenum">
              <a:rPr lang="en-US" smtClean="0"/>
              <a:t>47</a:t>
            </a:fld>
            <a:endParaRPr lang="en-US" dirty="0"/>
          </a:p>
        </p:txBody>
      </p:sp>
    </p:spTree>
    <p:extLst>
      <p:ext uri="{BB962C8B-B14F-4D97-AF65-F5344CB8AC3E}">
        <p14:creationId xmlns:p14="http://schemas.microsoft.com/office/powerpoint/2010/main" val="1130940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19634" y="695569"/>
            <a:ext cx="4165600" cy="2733431"/>
          </a:xfrm>
        </p:spPr>
        <p:txBody>
          <a:bodyPr>
            <a:normAutofit fontScale="90000"/>
          </a:bodyPr>
          <a:lstStyle/>
          <a:p>
            <a:pPr lvl="1" algn="ctr" eaLnBrk="0" hangingPunct="0"/>
            <a:r>
              <a:rPr kumimoji="1" lang="en-US" sz="2700" dirty="0">
                <a:latin typeface="Tahoma" panose="020B0604030504040204" pitchFamily="34" charset="0"/>
                <a:ea typeface="Tahoma" panose="020B0604030504040204" pitchFamily="34" charset="0"/>
                <a:cs typeface="Tahoma" panose="020B0604030504040204" pitchFamily="34" charset="0"/>
              </a:rPr>
              <a:t>Disability Rights Florida</a:t>
            </a: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700" dirty="0">
                <a:latin typeface="Tahoma" panose="020B0604030504040204" pitchFamily="34" charset="0"/>
                <a:ea typeface="Tahoma" panose="020B0604030504040204" pitchFamily="34" charset="0"/>
                <a:cs typeface="Tahoma" panose="020B0604030504040204" pitchFamily="34" charset="0"/>
              </a:rPr>
              <a:t>(800) 342-0823</a:t>
            </a: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700" dirty="0">
                <a:latin typeface="Tahoma" panose="020B0604030504040204" pitchFamily="34" charset="0"/>
                <a:ea typeface="Tahoma" panose="020B0604030504040204" pitchFamily="34" charset="0"/>
                <a:cs typeface="Tahoma" panose="020B0604030504040204" pitchFamily="34" charset="0"/>
              </a:rPr>
              <a:t>TDD (800) 346-4127</a:t>
            </a: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700" dirty="0">
                <a:latin typeface="Tahoma" panose="020B0604030504040204" pitchFamily="34" charset="0"/>
                <a:ea typeface="Tahoma" panose="020B0604030504040204" pitchFamily="34" charset="0"/>
                <a:cs typeface="Tahoma" panose="020B0604030504040204" pitchFamily="34" charset="0"/>
              </a:rPr>
              <a:t>FAX (850) 488-8640</a:t>
            </a:r>
            <a:br>
              <a:rPr kumimoji="1" lang="en-US" sz="2700" dirty="0">
                <a:latin typeface="Tahoma" panose="020B0604030504040204" pitchFamily="34" charset="0"/>
                <a:ea typeface="Tahoma" panose="020B0604030504040204" pitchFamily="34" charset="0"/>
                <a:cs typeface="Tahoma" panose="020B0604030504040204" pitchFamily="34" charset="0"/>
              </a:rPr>
            </a:br>
            <a:br>
              <a:rPr kumimoji="1" lang="en-US" sz="2700" dirty="0">
                <a:latin typeface="Tahoma" panose="020B0604030504040204" pitchFamily="34" charset="0"/>
                <a:ea typeface="Tahoma" panose="020B0604030504040204" pitchFamily="34" charset="0"/>
                <a:cs typeface="Tahoma" panose="020B0604030504040204" pitchFamily="34" charset="0"/>
              </a:rPr>
            </a:br>
            <a:r>
              <a:rPr kumimoji="1" lang="en-US" sz="2200" dirty="0">
                <a:latin typeface="Tahoma" panose="020B0604030504040204" pitchFamily="34" charset="0"/>
                <a:ea typeface="Tahoma" panose="020B0604030504040204" pitchFamily="34" charset="0"/>
                <a:cs typeface="Tahoma" panose="020B0604030504040204" pitchFamily="34" charset="0"/>
                <a:hlinkClick r:id="rId3"/>
              </a:rPr>
              <a:t>www.DisabilityRightsFlorida.org</a:t>
            </a:r>
            <a:br>
              <a:rPr kumimoji="1" lang="en-US" sz="2200" dirty="0">
                <a:latin typeface="Tahoma" panose="020B0604030504040204" pitchFamily="34" charset="0"/>
                <a:ea typeface="Tahoma" panose="020B0604030504040204" pitchFamily="34" charset="0"/>
                <a:cs typeface="Tahoma" panose="020B0604030504040204" pitchFamily="34" charset="0"/>
              </a:rPr>
            </a:b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5" name="Subtitle 4"/>
          <p:cNvSpPr>
            <a:spLocks noGrp="1"/>
          </p:cNvSpPr>
          <p:nvPr>
            <p:ph type="subTitle" idx="1"/>
          </p:nvPr>
        </p:nvSpPr>
        <p:spPr>
          <a:xfrm>
            <a:off x="6533664" y="3344130"/>
            <a:ext cx="4337540" cy="3132870"/>
          </a:xfrm>
        </p:spPr>
        <p:txBody>
          <a:bodyPr>
            <a:normAutofit fontScale="55000" lnSpcReduction="20000"/>
          </a:bodyPr>
          <a:lstStyle/>
          <a:p>
            <a:endParaRPr lang="en-US" sz="2600" dirty="0">
              <a:solidFill>
                <a:schemeClr val="tx1"/>
              </a:solidFill>
            </a:endParaRPr>
          </a:p>
          <a:p>
            <a:r>
              <a:rPr lang="en-US" sz="3800" dirty="0">
                <a:solidFill>
                  <a:schemeClr val="tx1"/>
                </a:solidFill>
              </a:rPr>
              <a:t>Follow Disability Rights Florida on</a:t>
            </a:r>
          </a:p>
          <a:p>
            <a:r>
              <a:rPr lang="en-US" sz="3800" dirty="0">
                <a:solidFill>
                  <a:schemeClr val="tx1"/>
                </a:solidFill>
              </a:rPr>
              <a:t>Facebook</a:t>
            </a:r>
          </a:p>
          <a:p>
            <a:endParaRPr lang="en-US" sz="6000" dirty="0">
              <a:solidFill>
                <a:schemeClr val="tx1"/>
              </a:solidFill>
            </a:endParaRPr>
          </a:p>
          <a:p>
            <a:endParaRPr lang="en-US" sz="6000" dirty="0">
              <a:solidFill>
                <a:schemeClr val="tx1"/>
              </a:solidFill>
            </a:endParaRPr>
          </a:p>
          <a:p>
            <a:r>
              <a:rPr lang="en-US" sz="6000" dirty="0">
                <a:solidFill>
                  <a:schemeClr val="tx1"/>
                </a:solidFill>
              </a:rPr>
              <a:t>Thank you</a:t>
            </a:r>
          </a:p>
        </p:txBody>
      </p:sp>
      <p:sp>
        <p:nvSpPr>
          <p:cNvPr id="2" name="Slide Number Placeholder 1">
            <a:extLst>
              <a:ext uri="{FF2B5EF4-FFF2-40B4-BE49-F238E27FC236}">
                <a16:creationId xmlns:a16="http://schemas.microsoft.com/office/drawing/2014/main" id="{26B7D37A-17A2-A6DE-35E0-3ACD1217693C}"/>
              </a:ext>
            </a:extLst>
          </p:cNvPr>
          <p:cNvSpPr>
            <a:spLocks noGrp="1"/>
          </p:cNvSpPr>
          <p:nvPr>
            <p:ph type="sldNum" sz="quarter" idx="12"/>
          </p:nvPr>
        </p:nvSpPr>
        <p:spPr/>
        <p:txBody>
          <a:bodyPr/>
          <a:lstStyle/>
          <a:p>
            <a:fld id="{FB167CF1-762D-4EF7-970E-A7844CC3CF49}" type="slidenum">
              <a:rPr lang="en-US" smtClean="0"/>
              <a:t>48</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A7CF-4E2D-98F2-BED4-4D15415043C8}"/>
              </a:ext>
            </a:extLst>
          </p:cNvPr>
          <p:cNvSpPr>
            <a:spLocks noGrp="1"/>
          </p:cNvSpPr>
          <p:nvPr>
            <p:ph type="title"/>
          </p:nvPr>
        </p:nvSpPr>
        <p:spPr>
          <a:xfrm>
            <a:off x="116983" y="300731"/>
            <a:ext cx="10515600" cy="908783"/>
          </a:xfrm>
        </p:spPr>
        <p:txBody>
          <a:bodyPr/>
          <a:lstStyle/>
          <a:p>
            <a:r>
              <a:rPr lang="en-US" dirty="0"/>
              <a:t>Transition Planning In Elementary Years</a:t>
            </a:r>
          </a:p>
        </p:txBody>
      </p:sp>
      <p:sp>
        <p:nvSpPr>
          <p:cNvPr id="3" name="Content Placeholder 2">
            <a:extLst>
              <a:ext uri="{FF2B5EF4-FFF2-40B4-BE49-F238E27FC236}">
                <a16:creationId xmlns:a16="http://schemas.microsoft.com/office/drawing/2014/main" id="{B408F589-554A-D7D9-4062-E3749C6AAEAB}"/>
              </a:ext>
            </a:extLst>
          </p:cNvPr>
          <p:cNvSpPr>
            <a:spLocks noGrp="1"/>
          </p:cNvSpPr>
          <p:nvPr>
            <p:ph idx="1"/>
          </p:nvPr>
        </p:nvSpPr>
        <p:spPr/>
        <p:txBody>
          <a:bodyPr/>
          <a:lstStyle/>
          <a:p>
            <a:r>
              <a:rPr lang="en-US" dirty="0"/>
              <a:t>Holding high expectations for students with disabilities starting early is part of transition planning. </a:t>
            </a:r>
          </a:p>
          <a:p>
            <a:r>
              <a:rPr lang="en-US" dirty="0"/>
              <a:t>Finding their strengths and making sure they have opportunities to contribute to your family and community encourages independence and fosters higher expectations. Some questions to ask yourself.</a:t>
            </a:r>
          </a:p>
          <a:p>
            <a:r>
              <a:rPr lang="en-US" dirty="0"/>
              <a:t>Do you expect your child with a disability to do chores like their siblings?</a:t>
            </a:r>
          </a:p>
          <a:p>
            <a:r>
              <a:rPr lang="en-US" dirty="0"/>
              <a:t>Do you talk about what they want to be when they grow up? High, but realistic expectations?</a:t>
            </a:r>
          </a:p>
          <a:p>
            <a:r>
              <a:rPr lang="en-US" dirty="0"/>
              <a:t>Do they spend time contributing to your community? Volunteering?</a:t>
            </a:r>
          </a:p>
        </p:txBody>
      </p:sp>
      <p:sp>
        <p:nvSpPr>
          <p:cNvPr id="4" name="Slide Number Placeholder 3">
            <a:extLst>
              <a:ext uri="{FF2B5EF4-FFF2-40B4-BE49-F238E27FC236}">
                <a16:creationId xmlns:a16="http://schemas.microsoft.com/office/drawing/2014/main" id="{F8E95582-DA04-15BA-E96D-D2F3F4EB5B2F}"/>
              </a:ext>
            </a:extLst>
          </p:cNvPr>
          <p:cNvSpPr>
            <a:spLocks noGrp="1"/>
          </p:cNvSpPr>
          <p:nvPr>
            <p:ph type="sldNum" sz="quarter" idx="12"/>
          </p:nvPr>
        </p:nvSpPr>
        <p:spPr/>
        <p:txBody>
          <a:bodyPr/>
          <a:lstStyle/>
          <a:p>
            <a:fld id="{FB167CF1-762D-4EF7-970E-A7844CC3CF49}" type="slidenum">
              <a:rPr lang="en-US" smtClean="0"/>
              <a:t>5</a:t>
            </a:fld>
            <a:endParaRPr lang="en-US" dirty="0"/>
          </a:p>
        </p:txBody>
      </p:sp>
    </p:spTree>
    <p:extLst>
      <p:ext uri="{BB962C8B-B14F-4D97-AF65-F5344CB8AC3E}">
        <p14:creationId xmlns:p14="http://schemas.microsoft.com/office/powerpoint/2010/main" val="134964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E508-AD88-392B-24BA-3655308FA9CE}"/>
              </a:ext>
            </a:extLst>
          </p:cNvPr>
          <p:cNvSpPr>
            <a:spLocks noGrp="1"/>
          </p:cNvSpPr>
          <p:nvPr>
            <p:ph type="title"/>
          </p:nvPr>
        </p:nvSpPr>
        <p:spPr/>
        <p:txBody>
          <a:bodyPr/>
          <a:lstStyle/>
          <a:p>
            <a:r>
              <a:rPr lang="en-US" dirty="0"/>
              <a:t>Transition IEPs and The Law</a:t>
            </a:r>
          </a:p>
        </p:txBody>
      </p:sp>
      <p:sp>
        <p:nvSpPr>
          <p:cNvPr id="3" name="Content Placeholder 2">
            <a:extLst>
              <a:ext uri="{FF2B5EF4-FFF2-40B4-BE49-F238E27FC236}">
                <a16:creationId xmlns:a16="http://schemas.microsoft.com/office/drawing/2014/main" id="{B2EF331A-62D4-816E-ADA8-D9D107879A55}"/>
              </a:ext>
            </a:extLst>
          </p:cNvPr>
          <p:cNvSpPr>
            <a:spLocks noGrp="1"/>
          </p:cNvSpPr>
          <p:nvPr>
            <p:ph idx="1"/>
          </p:nvPr>
        </p:nvSpPr>
        <p:spPr/>
        <p:txBody>
          <a:bodyPr/>
          <a:lstStyle/>
          <a:p>
            <a:r>
              <a:rPr lang="en-US" dirty="0"/>
              <a:t>Florida law requires transition planning to begin at age 12 or 7</a:t>
            </a:r>
            <a:r>
              <a:rPr lang="en-US" baseline="30000" dirty="0"/>
              <a:t>th</a:t>
            </a:r>
            <a:r>
              <a:rPr lang="en-US" dirty="0"/>
              <a:t> grade, whichever comes first.</a:t>
            </a:r>
          </a:p>
          <a:p>
            <a:r>
              <a:rPr lang="en-US" dirty="0"/>
              <a:t>Florida law also requires the TIEP be implemented by 14, or the first day of high school, whichever comes first.</a:t>
            </a:r>
          </a:p>
          <a:p>
            <a:r>
              <a:rPr lang="en-US" dirty="0"/>
              <a:t>By age 16, or earlier, IDEA requires a student’s IEP team to address transition services </a:t>
            </a:r>
            <a:r>
              <a:rPr lang="en-US" b="1" u="sng" dirty="0"/>
              <a:t>the student needs </a:t>
            </a:r>
            <a:r>
              <a:rPr lang="en-US" dirty="0"/>
              <a:t>to achieve their post-school goals.</a:t>
            </a:r>
          </a:p>
          <a:p>
            <a:r>
              <a:rPr lang="en-US" dirty="0"/>
              <a:t>Students with a 504 Plan are not legally required to have a transition plan, however, they are entitled to transition planning as part of their 504 Plan.</a:t>
            </a:r>
          </a:p>
        </p:txBody>
      </p:sp>
      <p:sp>
        <p:nvSpPr>
          <p:cNvPr id="4" name="Slide Number Placeholder 3">
            <a:extLst>
              <a:ext uri="{FF2B5EF4-FFF2-40B4-BE49-F238E27FC236}">
                <a16:creationId xmlns:a16="http://schemas.microsoft.com/office/drawing/2014/main" id="{C0E43F91-71C9-E462-21AE-2FEF4A93395D}"/>
              </a:ext>
            </a:extLst>
          </p:cNvPr>
          <p:cNvSpPr>
            <a:spLocks noGrp="1"/>
          </p:cNvSpPr>
          <p:nvPr>
            <p:ph type="sldNum" sz="quarter" idx="12"/>
          </p:nvPr>
        </p:nvSpPr>
        <p:spPr/>
        <p:txBody>
          <a:bodyPr/>
          <a:lstStyle/>
          <a:p>
            <a:fld id="{FB167CF1-762D-4EF7-970E-A7844CC3CF49}" type="slidenum">
              <a:rPr lang="en-US" smtClean="0"/>
              <a:t>6</a:t>
            </a:fld>
            <a:endParaRPr lang="en-US" dirty="0"/>
          </a:p>
        </p:txBody>
      </p:sp>
    </p:spTree>
    <p:extLst>
      <p:ext uri="{BB962C8B-B14F-4D97-AF65-F5344CB8AC3E}">
        <p14:creationId xmlns:p14="http://schemas.microsoft.com/office/powerpoint/2010/main" val="12209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736C-1F05-B855-6BE4-8297029A8B26}"/>
              </a:ext>
            </a:extLst>
          </p:cNvPr>
          <p:cNvSpPr>
            <a:spLocks noGrp="1"/>
          </p:cNvSpPr>
          <p:nvPr>
            <p:ph type="title"/>
          </p:nvPr>
        </p:nvSpPr>
        <p:spPr/>
        <p:txBody>
          <a:bodyPr/>
          <a:lstStyle/>
          <a:p>
            <a:r>
              <a:rPr lang="en-US" dirty="0"/>
              <a:t>Students Should Be Part of The TIEP</a:t>
            </a:r>
          </a:p>
        </p:txBody>
      </p:sp>
      <p:sp>
        <p:nvSpPr>
          <p:cNvPr id="3" name="Content Placeholder 2">
            <a:extLst>
              <a:ext uri="{FF2B5EF4-FFF2-40B4-BE49-F238E27FC236}">
                <a16:creationId xmlns:a16="http://schemas.microsoft.com/office/drawing/2014/main" id="{B930E41D-A9BA-0A73-6B40-19526D0D5FB0}"/>
              </a:ext>
            </a:extLst>
          </p:cNvPr>
          <p:cNvSpPr>
            <a:spLocks noGrp="1"/>
          </p:cNvSpPr>
          <p:nvPr>
            <p:ph idx="1"/>
          </p:nvPr>
        </p:nvSpPr>
        <p:spPr/>
        <p:txBody>
          <a:bodyPr/>
          <a:lstStyle/>
          <a:p>
            <a:r>
              <a:rPr lang="en-US" dirty="0"/>
              <a:t>Starting at age 12, or sooner, if possible, a student must be invited to be part of the TIEP.</a:t>
            </a:r>
          </a:p>
          <a:p>
            <a:r>
              <a:rPr lang="en-US" dirty="0"/>
              <a:t>If the student does not attend their TIEP meeting to identify their transition services needs or consider post-secondary and career goals, the school district shall take other steps to ensure that the students' preferences and interests are considered.</a:t>
            </a:r>
          </a:p>
        </p:txBody>
      </p:sp>
      <p:sp>
        <p:nvSpPr>
          <p:cNvPr id="4" name="Slide Number Placeholder 3">
            <a:extLst>
              <a:ext uri="{FF2B5EF4-FFF2-40B4-BE49-F238E27FC236}">
                <a16:creationId xmlns:a16="http://schemas.microsoft.com/office/drawing/2014/main" id="{ED7D2866-603D-2BE3-B4C2-51200B925509}"/>
              </a:ext>
            </a:extLst>
          </p:cNvPr>
          <p:cNvSpPr>
            <a:spLocks noGrp="1"/>
          </p:cNvSpPr>
          <p:nvPr>
            <p:ph type="sldNum" sz="quarter" idx="12"/>
          </p:nvPr>
        </p:nvSpPr>
        <p:spPr/>
        <p:txBody>
          <a:bodyPr/>
          <a:lstStyle/>
          <a:p>
            <a:fld id="{FB167CF1-762D-4EF7-970E-A7844CC3CF49}" type="slidenum">
              <a:rPr lang="en-US" smtClean="0"/>
              <a:t>7</a:t>
            </a:fld>
            <a:endParaRPr lang="en-US" dirty="0"/>
          </a:p>
        </p:txBody>
      </p:sp>
    </p:spTree>
    <p:extLst>
      <p:ext uri="{BB962C8B-B14F-4D97-AF65-F5344CB8AC3E}">
        <p14:creationId xmlns:p14="http://schemas.microsoft.com/office/powerpoint/2010/main" val="143053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233A-E4F5-2921-381C-F189D3B88A0A}"/>
              </a:ext>
            </a:extLst>
          </p:cNvPr>
          <p:cNvSpPr>
            <a:spLocks noGrp="1"/>
          </p:cNvSpPr>
          <p:nvPr>
            <p:ph type="title"/>
          </p:nvPr>
        </p:nvSpPr>
        <p:spPr>
          <a:xfrm>
            <a:off x="838200" y="737089"/>
            <a:ext cx="10515600" cy="614974"/>
          </a:xfrm>
        </p:spPr>
        <p:txBody>
          <a:bodyPr anchor="ctr">
            <a:normAutofit/>
          </a:bodyPr>
          <a:lstStyle/>
          <a:p>
            <a:r>
              <a:rPr lang="en-US" sz="3700"/>
              <a:t>Transition Based on Information</a:t>
            </a:r>
          </a:p>
        </p:txBody>
      </p:sp>
      <p:sp>
        <p:nvSpPr>
          <p:cNvPr id="3" name="Content Placeholder 2">
            <a:extLst>
              <a:ext uri="{FF2B5EF4-FFF2-40B4-BE49-F238E27FC236}">
                <a16:creationId xmlns:a16="http://schemas.microsoft.com/office/drawing/2014/main" id="{67D4C54A-53B9-9D6F-A42B-5AB5D423502C}"/>
              </a:ext>
            </a:extLst>
          </p:cNvPr>
          <p:cNvSpPr>
            <a:spLocks noGrp="1"/>
          </p:cNvSpPr>
          <p:nvPr>
            <p:ph sz="half" idx="2"/>
          </p:nvPr>
        </p:nvSpPr>
        <p:spPr>
          <a:xfrm>
            <a:off x="839788" y="1571223"/>
            <a:ext cx="7132235" cy="4196417"/>
          </a:xfrm>
        </p:spPr>
        <p:txBody>
          <a:bodyPr>
            <a:normAutofit/>
          </a:bodyPr>
          <a:lstStyle/>
          <a:p>
            <a:pPr marL="0" indent="0">
              <a:lnSpc>
                <a:spcPct val="100000"/>
              </a:lnSpc>
              <a:buNone/>
            </a:pPr>
            <a:r>
              <a:rPr lang="en-US" sz="2200" dirty="0"/>
              <a:t>Age 12 and 13, or earlier, IEP teams should focus on transition assessments and learning about the student’s strengths and interests.</a:t>
            </a:r>
          </a:p>
          <a:p>
            <a:pPr marL="0" indent="0">
              <a:lnSpc>
                <a:spcPct val="100000"/>
              </a:lnSpc>
              <a:buNone/>
            </a:pPr>
            <a:r>
              <a:rPr lang="en-US" sz="2200" dirty="0"/>
              <a:t>Start by reviewing information about the student that is already available. These may include:</a:t>
            </a:r>
          </a:p>
          <a:p>
            <a:pPr lvl="1">
              <a:lnSpc>
                <a:spcPct val="100000"/>
              </a:lnSpc>
            </a:pPr>
            <a:r>
              <a:rPr lang="en-US" sz="2200" dirty="0"/>
              <a:t>State and district assessments.</a:t>
            </a:r>
          </a:p>
          <a:p>
            <a:pPr lvl="1">
              <a:lnSpc>
                <a:spcPct val="100000"/>
              </a:lnSpc>
            </a:pPr>
            <a:r>
              <a:rPr lang="en-US" sz="2200" dirty="0"/>
              <a:t>Classroom tests and student work product.</a:t>
            </a:r>
          </a:p>
          <a:p>
            <a:pPr lvl="1">
              <a:lnSpc>
                <a:spcPct val="100000"/>
              </a:lnSpc>
            </a:pPr>
            <a:r>
              <a:rPr lang="en-US" sz="2200" dirty="0"/>
              <a:t>Interviews with the student, teachers and parents.</a:t>
            </a:r>
          </a:p>
          <a:p>
            <a:pPr lvl="1">
              <a:lnSpc>
                <a:spcPct val="100000"/>
              </a:lnSpc>
            </a:pPr>
            <a:r>
              <a:rPr lang="en-US" sz="2200" dirty="0"/>
              <a:t>Identify what information may be missing that could help develop transition goals.</a:t>
            </a:r>
          </a:p>
          <a:p>
            <a:pPr lvl="1">
              <a:lnSpc>
                <a:spcPct val="100000"/>
              </a:lnSpc>
            </a:pPr>
            <a:endParaRPr lang="en-US" sz="1700" dirty="0"/>
          </a:p>
          <a:p>
            <a:pPr>
              <a:lnSpc>
                <a:spcPct val="100000"/>
              </a:lnSpc>
            </a:pPr>
            <a:endParaRPr lang="en-US" sz="1700" dirty="0"/>
          </a:p>
        </p:txBody>
      </p:sp>
      <p:pic>
        <p:nvPicPr>
          <p:cNvPr id="5" name="Picture 4" descr="A child with a disability with her arms raised high.">
            <a:extLst>
              <a:ext uri="{FF2B5EF4-FFF2-40B4-BE49-F238E27FC236}">
                <a16:creationId xmlns:a16="http://schemas.microsoft.com/office/drawing/2014/main" id="{C9C415C7-7482-0C96-CC82-C721875C0ACA}"/>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12510" b="40751"/>
          <a:stretch/>
        </p:blipFill>
        <p:spPr>
          <a:xfrm>
            <a:off x="7972023" y="1352064"/>
            <a:ext cx="3837903" cy="4196418"/>
          </a:xfrm>
          <a:prstGeom prst="rect">
            <a:avLst/>
          </a:prstGeom>
          <a:noFill/>
        </p:spPr>
      </p:pic>
      <p:sp>
        <p:nvSpPr>
          <p:cNvPr id="4" name="Slide Number Placeholder 3">
            <a:extLst>
              <a:ext uri="{FF2B5EF4-FFF2-40B4-BE49-F238E27FC236}">
                <a16:creationId xmlns:a16="http://schemas.microsoft.com/office/drawing/2014/main" id="{1643F580-D121-45FD-1530-DC320F899815}"/>
              </a:ext>
            </a:extLst>
          </p:cNvPr>
          <p:cNvSpPr>
            <a:spLocks noGrp="1"/>
          </p:cNvSpPr>
          <p:nvPr>
            <p:ph type="sldNum" sz="quarter" idx="12"/>
          </p:nvPr>
        </p:nvSpPr>
        <p:spPr/>
        <p:txBody>
          <a:bodyPr/>
          <a:lstStyle/>
          <a:p>
            <a:fld id="{FB167CF1-762D-4EF7-970E-A7844CC3CF49}" type="slidenum">
              <a:rPr lang="en-US" smtClean="0"/>
              <a:t>8</a:t>
            </a:fld>
            <a:endParaRPr lang="en-US" dirty="0"/>
          </a:p>
        </p:txBody>
      </p:sp>
    </p:spTree>
    <p:extLst>
      <p:ext uri="{BB962C8B-B14F-4D97-AF65-F5344CB8AC3E}">
        <p14:creationId xmlns:p14="http://schemas.microsoft.com/office/powerpoint/2010/main" val="233932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DFEB-A03F-DF62-6414-30C52B38AF7E}"/>
              </a:ext>
            </a:extLst>
          </p:cNvPr>
          <p:cNvSpPr>
            <a:spLocks noGrp="1"/>
          </p:cNvSpPr>
          <p:nvPr>
            <p:ph type="title"/>
          </p:nvPr>
        </p:nvSpPr>
        <p:spPr/>
        <p:txBody>
          <a:bodyPr/>
          <a:lstStyle/>
          <a:p>
            <a:r>
              <a:rPr lang="en-US" dirty="0"/>
              <a:t>Transition Assessments</a:t>
            </a:r>
          </a:p>
        </p:txBody>
      </p:sp>
      <p:sp>
        <p:nvSpPr>
          <p:cNvPr id="3" name="Content Placeholder 2">
            <a:extLst>
              <a:ext uri="{FF2B5EF4-FFF2-40B4-BE49-F238E27FC236}">
                <a16:creationId xmlns:a16="http://schemas.microsoft.com/office/drawing/2014/main" id="{7490E600-42DA-6748-7709-EAA44D9AECFF}"/>
              </a:ext>
            </a:extLst>
          </p:cNvPr>
          <p:cNvSpPr>
            <a:spLocks noGrp="1"/>
          </p:cNvSpPr>
          <p:nvPr>
            <p:ph idx="1"/>
          </p:nvPr>
        </p:nvSpPr>
        <p:spPr/>
        <p:txBody>
          <a:bodyPr/>
          <a:lstStyle/>
          <a:p>
            <a:pPr marL="0" indent="0">
              <a:buNone/>
            </a:pPr>
            <a:r>
              <a:rPr lang="en-US" sz="2200" dirty="0"/>
              <a:t>Transition assessment should include record reviews to incorporate current information, goals, and results from prior testing, planning, and activities. This will ensure students are not needlessly retested on information you may already have.</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200" dirty="0"/>
              <a:t>Assessment activities should be positive and lead to self-empowerment.</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200" dirty="0"/>
              <a:t>Self-determination based on informed choices should be an overriding goal.</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200" dirty="0"/>
              <a:t>The purposes and goals of assessment should be clear.</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200" dirty="0"/>
              <a:t>Environmental factors affecting the individual should be considered.</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200" dirty="0"/>
              <a:t>Assessment reports should be written in easily understandable language. (Timmons, </a:t>
            </a:r>
            <a:r>
              <a:rPr lang="en-US" sz="2200" dirty="0" err="1"/>
              <a:t>Podmostko</a:t>
            </a:r>
            <a:r>
              <a:rPr lang="en-US" sz="2200" dirty="0"/>
              <a:t>, Bremer, Lavin, &amp; Wills, 2005, pp. 1-8).</a:t>
            </a:r>
          </a:p>
          <a:p>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r>
              <a:rPr lang="en-US" sz="2200" dirty="0"/>
              <a:t>Source: Project 10 </a:t>
            </a:r>
            <a:r>
              <a:rPr lang="en-US" sz="2200" dirty="0">
                <a:hlinkClick r:id="rId2"/>
              </a:rPr>
              <a:t>http://project10.info/DPage.php?ID=146</a:t>
            </a:r>
            <a:r>
              <a:rPr lang="en-US" sz="2200" dirty="0"/>
              <a:t> </a:t>
            </a:r>
          </a:p>
        </p:txBody>
      </p:sp>
      <p:sp>
        <p:nvSpPr>
          <p:cNvPr id="4" name="Slide Number Placeholder 3">
            <a:extLst>
              <a:ext uri="{FF2B5EF4-FFF2-40B4-BE49-F238E27FC236}">
                <a16:creationId xmlns:a16="http://schemas.microsoft.com/office/drawing/2014/main" id="{15324E6B-83E7-3EC5-BF38-E0B0BF759DB2}"/>
              </a:ext>
            </a:extLst>
          </p:cNvPr>
          <p:cNvSpPr>
            <a:spLocks noGrp="1"/>
          </p:cNvSpPr>
          <p:nvPr>
            <p:ph type="sldNum" sz="quarter" idx="12"/>
          </p:nvPr>
        </p:nvSpPr>
        <p:spPr/>
        <p:txBody>
          <a:bodyPr/>
          <a:lstStyle/>
          <a:p>
            <a:fld id="{FB167CF1-762D-4EF7-970E-A7844CC3CF49}" type="slidenum">
              <a:rPr lang="en-US" smtClean="0"/>
              <a:t>9</a:t>
            </a:fld>
            <a:endParaRPr lang="en-US" dirty="0"/>
          </a:p>
        </p:txBody>
      </p:sp>
    </p:spTree>
    <p:extLst>
      <p:ext uri="{BB962C8B-B14F-4D97-AF65-F5344CB8AC3E}">
        <p14:creationId xmlns:p14="http://schemas.microsoft.com/office/powerpoint/2010/main" val="4212335538"/>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1_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DRF_2019_Light</Template>
  <TotalTime>12706</TotalTime>
  <Words>4268</Words>
  <Application>Microsoft Office PowerPoint</Application>
  <PresentationFormat>Widescreen</PresentationFormat>
  <Paragraphs>324</Paragraphs>
  <Slides>48</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Calibri</vt:lpstr>
      <vt:lpstr>Gotham</vt:lpstr>
      <vt:lpstr>Open Sans</vt:lpstr>
      <vt:lpstr>Symbol</vt:lpstr>
      <vt:lpstr>Tahoma</vt:lpstr>
      <vt:lpstr>Verdana</vt:lpstr>
      <vt:lpstr>Wingdings</vt:lpstr>
      <vt:lpstr>DRF_2019_Light</vt:lpstr>
      <vt:lpstr>1_DRF_2019_Light</vt:lpstr>
      <vt:lpstr>How To Get Better Outcomes For Your Child, Transition Planning Starts Early!</vt:lpstr>
      <vt:lpstr>Disability Rights Florida </vt:lpstr>
      <vt:lpstr>Our Mission </vt:lpstr>
      <vt:lpstr>Objectives:</vt:lpstr>
      <vt:lpstr>Transition Planning In Elementary Years</vt:lpstr>
      <vt:lpstr>Transition IEPs and The Law</vt:lpstr>
      <vt:lpstr>Students Should Be Part of The TIEP</vt:lpstr>
      <vt:lpstr>Transition Based on Information</vt:lpstr>
      <vt:lpstr>Transition Assessments</vt:lpstr>
      <vt:lpstr>Formal Assessments</vt:lpstr>
      <vt:lpstr>Informal Assessments</vt:lpstr>
      <vt:lpstr>Students with Significant Cognitive Disabilities</vt:lpstr>
      <vt:lpstr>What is The Discovery Process?</vt:lpstr>
      <vt:lpstr>High School Begins</vt:lpstr>
      <vt:lpstr>What Should the Transition IEP (TIEP) Include? (1 of 2)</vt:lpstr>
      <vt:lpstr>What Should the TIEP Include? (2 of 2)</vt:lpstr>
      <vt:lpstr>What a TIEP Is Not!</vt:lpstr>
      <vt:lpstr>Transfer of Rights</vt:lpstr>
      <vt:lpstr>Supported Decision Making (1 of 2)</vt:lpstr>
      <vt:lpstr>Supported Decision Making (2 of 2)</vt:lpstr>
      <vt:lpstr>Formal Supported Decision Making</vt:lpstr>
      <vt:lpstr>Support</vt:lpstr>
      <vt:lpstr>In Florida</vt:lpstr>
      <vt:lpstr>Career And Technical Programs (CTE)</vt:lpstr>
      <vt:lpstr>Test of Adult Basic Education Test</vt:lpstr>
      <vt:lpstr>Remediation Required</vt:lpstr>
      <vt:lpstr>Alternate Way to Be a Completer</vt:lpstr>
      <vt:lpstr>Exemption</vt:lpstr>
      <vt:lpstr>Project Search (1 of 2)</vt:lpstr>
      <vt:lpstr>Project Search (2 of 2)</vt:lpstr>
      <vt:lpstr>Agencies That Are Helpful at IEPs</vt:lpstr>
      <vt:lpstr>Additional TIEP Members</vt:lpstr>
      <vt:lpstr>Preparing For Your IEP Meeting</vt:lpstr>
      <vt:lpstr> Person Centered Planning (PCP)</vt:lpstr>
      <vt:lpstr>How Long Can You Stay In School?</vt:lpstr>
      <vt:lpstr>The Deferral Process</vt:lpstr>
      <vt:lpstr>Deadlines to Pay Attention to!</vt:lpstr>
      <vt:lpstr>Getting Involved with DVR Early</vt:lpstr>
      <vt:lpstr>Individualized Plan for Employment </vt:lpstr>
      <vt:lpstr>IPE with DVR</vt:lpstr>
      <vt:lpstr>What Should The IPE Include?</vt:lpstr>
      <vt:lpstr>The IPE Team</vt:lpstr>
      <vt:lpstr>Client Assistance Program (CAP)</vt:lpstr>
      <vt:lpstr>After High School (1 of 2)</vt:lpstr>
      <vt:lpstr>After High School (2 of 2)</vt:lpstr>
      <vt:lpstr>Transition Toolkit Available Now!</vt:lpstr>
      <vt:lpstr>Questions?</vt:lpstr>
      <vt:lpstr>Disability Rights Florida (800) 342-0823 TDD (800) 346-4127 FAX (850) 488-8640  www.DisabilityRightsFlorida.org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Expectations – Exploring How Expectations Influence Successful Transition to Higher Education and Employment After High School</dc:title>
  <dc:creator>Wendy Vance</dc:creator>
  <cp:lastModifiedBy>Keith Casebonne</cp:lastModifiedBy>
  <cp:revision>110</cp:revision>
  <dcterms:created xsi:type="dcterms:W3CDTF">2021-05-06T19:37:38Z</dcterms:created>
  <dcterms:modified xsi:type="dcterms:W3CDTF">2023-06-01T16:48:09Z</dcterms:modified>
</cp:coreProperties>
</file>